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8"/>
  </p:notesMasterIdLst>
  <p:sldIdLst>
    <p:sldId id="256" r:id="rId2"/>
    <p:sldId id="257" r:id="rId3"/>
    <p:sldId id="258" r:id="rId4"/>
    <p:sldId id="263" r:id="rId5"/>
    <p:sldId id="264" r:id="rId6"/>
    <p:sldId id="266" r:id="rId7"/>
    <p:sldId id="265" r:id="rId8"/>
    <p:sldId id="260" r:id="rId9"/>
    <p:sldId id="261" r:id="rId10"/>
    <p:sldId id="262" r:id="rId11"/>
    <p:sldId id="259" r:id="rId12"/>
    <p:sldId id="279" r:id="rId13"/>
    <p:sldId id="280" r:id="rId14"/>
    <p:sldId id="281" r:id="rId15"/>
    <p:sldId id="283" r:id="rId16"/>
    <p:sldId id="26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8583" autoAdjust="0"/>
    <p:restoredTop sz="94660"/>
  </p:normalViewPr>
  <p:slideViewPr>
    <p:cSldViewPr>
      <p:cViewPr varScale="1">
        <p:scale>
          <a:sx n="73" d="100"/>
          <a:sy n="73" d="100"/>
        </p:scale>
        <p:origin x="-1170"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AE981C-811B-427B-9823-C8233B8212E0}" type="datetimeFigureOut">
              <a:rPr lang="en-US" smtClean="0"/>
              <a:pPr/>
              <a:t>10/16/2017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B60E63-B33B-42E9-AFC4-10118D5D8C0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2B60E63-B33B-42E9-AFC4-10118D5D8C09}"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10/16/2017</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10/16/2017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10/16/2017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10/16/2017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10/16/2017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10/16/2017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10/16/2017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10/16/2017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10/16/2017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10/16/2017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10/16/2017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10/16/2017</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37360" y="1143000"/>
            <a:ext cx="7406640" cy="1472184"/>
          </a:xfrm>
        </p:spPr>
        <p:txBody>
          <a:bodyPr>
            <a:normAutofit fontScale="90000"/>
          </a:bodyPr>
          <a:lstStyle/>
          <a:p>
            <a:pPr algn="ctr"/>
            <a:r>
              <a:rPr lang="en-US" sz="6700" dirty="0" smtClean="0"/>
              <a:t>ATEL 19</a:t>
            </a:r>
            <a:r>
              <a:rPr lang="en-US" sz="6700" baseline="30000" dirty="0" smtClean="0"/>
              <a:t>th</a:t>
            </a:r>
            <a:r>
              <a:rPr lang="en-US" sz="6700" dirty="0" smtClean="0"/>
              <a:t> ANNUAL</a:t>
            </a:r>
            <a:br>
              <a:rPr lang="en-US" sz="6700" dirty="0" smtClean="0"/>
            </a:br>
            <a:r>
              <a:rPr lang="en-US" sz="6700" dirty="0" smtClean="0"/>
              <a:t>CONFERENCE </a:t>
            </a:r>
            <a:r>
              <a:rPr lang="en-US" dirty="0" smtClean="0"/>
              <a:t/>
            </a:r>
            <a:br>
              <a:rPr lang="en-US" dirty="0" smtClean="0"/>
            </a:br>
            <a:r>
              <a:rPr lang="en-US" dirty="0" smtClean="0"/>
              <a:t> </a:t>
            </a:r>
            <a:endParaRPr lang="en-US" dirty="0"/>
          </a:p>
        </p:txBody>
      </p:sp>
      <p:sp>
        <p:nvSpPr>
          <p:cNvPr id="3" name="Subtitle 2"/>
          <p:cNvSpPr>
            <a:spLocks noGrp="1"/>
          </p:cNvSpPr>
          <p:nvPr>
            <p:ph type="subTitle" idx="1"/>
          </p:nvPr>
        </p:nvSpPr>
        <p:spPr>
          <a:xfrm>
            <a:off x="914400" y="2819400"/>
            <a:ext cx="8077200" cy="1752600"/>
          </a:xfrm>
        </p:spPr>
        <p:txBody>
          <a:bodyPr>
            <a:noAutofit/>
          </a:bodyPr>
          <a:lstStyle/>
          <a:p>
            <a:pPr algn="ctr"/>
            <a:r>
              <a:rPr lang="en-US" sz="6000" dirty="0" smtClean="0"/>
              <a:t>MOTIVATE </a:t>
            </a:r>
          </a:p>
          <a:p>
            <a:pPr algn="ctr"/>
            <a:r>
              <a:rPr lang="en-US" sz="6000" dirty="0" smtClean="0"/>
              <a:t>TO</a:t>
            </a:r>
          </a:p>
          <a:p>
            <a:pPr algn="ctr"/>
            <a:r>
              <a:rPr lang="en-US" sz="6000" dirty="0" smtClean="0"/>
              <a:t>COMMUNICATE   </a:t>
            </a:r>
            <a:endParaRPr lang="en-US" sz="6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685800"/>
            <a:ext cx="7790688" cy="5562600"/>
          </a:xfrm>
        </p:spPr>
        <p:txBody>
          <a:bodyPr>
            <a:normAutofit/>
          </a:bodyPr>
          <a:lstStyle/>
          <a:p>
            <a:r>
              <a:rPr lang="en-US" dirty="0" smtClean="0"/>
              <a:t> Confirmation of the findings of </a:t>
            </a:r>
            <a:r>
              <a:rPr lang="en-US" dirty="0" err="1" smtClean="0"/>
              <a:t>Boekaerts</a:t>
            </a:r>
            <a:r>
              <a:rPr lang="en-US" dirty="0" smtClean="0"/>
              <a:t> (2002) .   </a:t>
            </a:r>
          </a:p>
          <a:p>
            <a:r>
              <a:rPr lang="en-US" dirty="0" smtClean="0"/>
              <a:t> Creation of a positive learning environment </a:t>
            </a:r>
          </a:p>
          <a:p>
            <a:r>
              <a:rPr lang="en-US" dirty="0" smtClean="0"/>
              <a:t> Lifting their spirits by showing them that they are capable of doing better </a:t>
            </a:r>
          </a:p>
          <a:p>
            <a:r>
              <a:rPr lang="en-US" dirty="0" smtClean="0"/>
              <a:t>Respecting their attitudes and beliefs by listening to their points of view</a:t>
            </a:r>
          </a:p>
          <a:p>
            <a:pPr>
              <a:buNone/>
            </a:pPr>
            <a:r>
              <a:rPr lang="en-US" dirty="0" smtClean="0"/>
              <a:t>  (</a:t>
            </a:r>
            <a:r>
              <a:rPr lang="en-US" dirty="0" err="1" smtClean="0"/>
              <a:t>Boekaerts</a:t>
            </a:r>
            <a:r>
              <a:rPr lang="en-US" dirty="0" smtClean="0"/>
              <a:t> ,2002) . </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52400"/>
            <a:ext cx="7498080" cy="1371600"/>
          </a:xfrm>
        </p:spPr>
        <p:txBody>
          <a:bodyPr>
            <a:normAutofit/>
          </a:bodyPr>
          <a:lstStyle/>
          <a:p>
            <a:r>
              <a:rPr lang="en-US" sz="1050" dirty="0" smtClean="0"/>
              <a:t>  </a:t>
            </a:r>
            <a:br>
              <a:rPr lang="en-US" sz="1050" dirty="0" smtClean="0"/>
            </a:br>
            <a:r>
              <a:rPr lang="en-US" sz="1050" dirty="0" smtClean="0"/>
              <a:t/>
            </a:r>
            <a:br>
              <a:rPr lang="en-US" sz="1050" dirty="0" smtClean="0"/>
            </a:br>
            <a:endParaRPr lang="en-US" sz="1050" dirty="0"/>
          </a:p>
        </p:txBody>
      </p:sp>
      <p:sp>
        <p:nvSpPr>
          <p:cNvPr id="5" name="Content Placeholder 4"/>
          <p:cNvSpPr>
            <a:spLocks noGrp="1"/>
          </p:cNvSpPr>
          <p:nvPr>
            <p:ph idx="1"/>
          </p:nvPr>
        </p:nvSpPr>
        <p:spPr/>
        <p:txBody>
          <a:bodyPr>
            <a:normAutofit fontScale="70000" lnSpcReduction="20000"/>
          </a:bodyPr>
          <a:lstStyle/>
          <a:p>
            <a:r>
              <a:rPr lang="en-US" dirty="0" smtClean="0"/>
              <a:t>With respect to the second research question:</a:t>
            </a:r>
          </a:p>
          <a:p>
            <a:r>
              <a:rPr lang="en-US" dirty="0" smtClean="0"/>
              <a:t> Does clarifying the academic objectives to the students enhance their motivation and improve their performance?</a:t>
            </a:r>
          </a:p>
          <a:p>
            <a:pPr>
              <a:buNone/>
            </a:pPr>
            <a:r>
              <a:rPr lang="en-US" dirty="0" smtClean="0"/>
              <a:t>1.  Discussing the academic objectives in </a:t>
            </a:r>
          </a:p>
          <a:p>
            <a:pPr>
              <a:buNone/>
            </a:pPr>
            <a:r>
              <a:rPr lang="en-US" dirty="0" smtClean="0"/>
              <a:t>    class has been a social act which allowed learners to express and defend their opinions, beliefs, and feelings individually and in groups freely and spontaneously</a:t>
            </a:r>
          </a:p>
          <a:p>
            <a:pPr>
              <a:buNone/>
            </a:pPr>
            <a:r>
              <a:rPr lang="en-US" dirty="0" smtClean="0"/>
              <a:t>2.  It has created an opportunity for the learners to higher their self-esteem  by expressing and defending their points of view</a:t>
            </a:r>
          </a:p>
          <a:p>
            <a:pPr>
              <a:buNone/>
            </a:pPr>
            <a:r>
              <a:rPr lang="en-US" dirty="0" smtClean="0"/>
              <a:t>3.  It has boosted up their self-confidence</a:t>
            </a:r>
          </a:p>
          <a:p>
            <a:pPr>
              <a:buNone/>
            </a:pPr>
            <a:r>
              <a:rPr lang="en-US" dirty="0" smtClean="0"/>
              <a:t>4.  It  has brought about rapport among adult learners(university students and their superiors and made students aware of their importance as unique individuals whose opinions are valued</a:t>
            </a:r>
          </a:p>
          <a:p>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28600"/>
            <a:ext cx="8915400" cy="5257800"/>
          </a:xfrm>
        </p:spPr>
        <p:txBody>
          <a:bodyPr>
            <a:normAutofit fontScale="90000"/>
          </a:bodyPr>
          <a:lstStyle/>
          <a:p>
            <a:r>
              <a:rPr lang="en-US" dirty="0" smtClean="0"/>
              <a:t>Findings (continued)</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Findings (continued)</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Findings (continued)</a:t>
            </a:r>
            <a:br>
              <a:rPr lang="en-US" dirty="0" smtClean="0"/>
            </a:br>
            <a:r>
              <a:rPr lang="en-US" dirty="0" smtClean="0"/>
              <a:t/>
            </a:r>
            <a:br>
              <a:rPr lang="en-US" dirty="0" smtClean="0"/>
            </a:br>
            <a:r>
              <a:rPr lang="en-US" sz="3600" dirty="0" smtClean="0"/>
              <a:t>This is also in line with research findings (</a:t>
            </a:r>
            <a:r>
              <a:rPr lang="en-US" sz="3600" dirty="0" err="1" smtClean="0"/>
              <a:t>Boekaert</a:t>
            </a:r>
            <a:r>
              <a:rPr lang="en-US" sz="3600" dirty="0" smtClean="0"/>
              <a:t> 2002) who recommends listening to students and observing their actual </a:t>
            </a:r>
            <a:r>
              <a:rPr lang="en-US" sz="3600" dirty="0" err="1" smtClean="0"/>
              <a:t>behaviour</a:t>
            </a:r>
            <a:r>
              <a:rPr lang="en-US" sz="3600" dirty="0" smtClean="0"/>
              <a:t> to know what challenges them,</a:t>
            </a:r>
            <a:br>
              <a:rPr lang="en-US" sz="3600" dirty="0" smtClean="0"/>
            </a:br>
            <a:r>
              <a:rPr lang="en-US" sz="3600" dirty="0" smtClean="0"/>
              <a:t>“ Willingness to negotiate with your students and grant them autonomy will convince them that they are truly interested in how and why they learn” (</a:t>
            </a:r>
            <a:r>
              <a:rPr lang="en-US" sz="3600" dirty="0" err="1" smtClean="0"/>
              <a:t>Boekaerts</a:t>
            </a:r>
            <a:r>
              <a:rPr lang="en-US" sz="3600" dirty="0" smtClean="0"/>
              <a:t>, 2002, p. 23).</a:t>
            </a:r>
            <a:endParaRPr lang="en-US" sz="3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Findings(continued)</a:t>
            </a:r>
            <a:endParaRPr lang="en-US" dirty="0"/>
          </a:p>
        </p:txBody>
      </p:sp>
      <p:sp>
        <p:nvSpPr>
          <p:cNvPr id="3" name="Content Placeholder 2"/>
          <p:cNvSpPr>
            <a:spLocks noGrp="1"/>
          </p:cNvSpPr>
          <p:nvPr>
            <p:ph idx="1"/>
          </p:nvPr>
        </p:nvSpPr>
        <p:spPr/>
        <p:txBody>
          <a:bodyPr/>
          <a:lstStyle/>
          <a:p>
            <a:r>
              <a:rPr lang="en-US" dirty="0" smtClean="0"/>
              <a:t>“ Willingness to negotiate with your students and grant them autonomy will convince them that they are truly interested in how and why they learn” (</a:t>
            </a:r>
            <a:r>
              <a:rPr lang="en-US" dirty="0" err="1" smtClean="0"/>
              <a:t>Boekaerts</a:t>
            </a:r>
            <a:r>
              <a:rPr lang="en-US" dirty="0" smtClean="0"/>
              <a:t>, 2002, p. 23).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228600"/>
            <a:ext cx="7498080" cy="6019800"/>
          </a:xfrm>
        </p:spPr>
        <p:txBody>
          <a:bodyPr>
            <a:normAutofit fontScale="92500"/>
          </a:bodyPr>
          <a:lstStyle/>
          <a:p>
            <a:endParaRPr lang="en-US" dirty="0" smtClean="0"/>
          </a:p>
          <a:p>
            <a:pPr algn="ctr">
              <a:buNone/>
            </a:pPr>
            <a:r>
              <a:rPr lang="en-US" dirty="0" smtClean="0"/>
              <a:t>Conclusion</a:t>
            </a:r>
          </a:p>
          <a:p>
            <a:pPr>
              <a:buNone/>
            </a:pPr>
            <a:r>
              <a:rPr lang="en-US" dirty="0" smtClean="0"/>
              <a:t>Concentrating on students’ virtues leads to amazing and noticeable effects on students’ performance at the university level. </a:t>
            </a:r>
          </a:p>
          <a:p>
            <a:r>
              <a:rPr lang="en-US" dirty="0" smtClean="0"/>
              <a:t> Enhance students' skills in academic achievement, self esteem, national pride, and general self confidence. </a:t>
            </a:r>
          </a:p>
          <a:p>
            <a:r>
              <a:rPr lang="en-US" dirty="0" smtClean="0"/>
              <a:t>Soothe,  inspire, and motivate students by appreciating them </a:t>
            </a:r>
          </a:p>
          <a:p>
            <a:r>
              <a:rPr lang="en-US" dirty="0" smtClean="0"/>
              <a:t> Give them the chance to express their beliefs and attitudes freely.</a:t>
            </a:r>
          </a:p>
          <a:p>
            <a:endParaRPr lang="en-US" dirty="0" smtClean="0"/>
          </a:p>
          <a:p>
            <a:pPr>
              <a:buNone/>
            </a:pPr>
            <a:endParaRPr lang="en-US" dirty="0" smtClean="0"/>
          </a:p>
          <a:p>
            <a:pPr>
              <a:buNone/>
            </a:pPr>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381000"/>
            <a:ext cx="7543800" cy="5334000"/>
          </a:xfrm>
        </p:spPr>
        <p:txBody>
          <a:bodyPr>
            <a:normAutofit fontScale="90000"/>
          </a:bodyPr>
          <a:lstStyle/>
          <a:p>
            <a:r>
              <a:rPr lang="en-US" dirty="0" smtClean="0"/>
              <a:t>* Provide students with a supportive atmosphere such as creating for them a variety of opportunities to experience success, giving them enough time to practice required skills in a relaxing ambience, supporting them with immediate positive feedback, and always reinforcing good performance.</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381000"/>
            <a:ext cx="7485888" cy="1036638"/>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Dr. </a:t>
            </a:r>
            <a:r>
              <a:rPr lang="en-US" dirty="0" err="1" smtClean="0"/>
              <a:t>Siham</a:t>
            </a:r>
            <a:r>
              <a:rPr lang="en-US" dirty="0" smtClean="0"/>
              <a:t> El </a:t>
            </a:r>
            <a:r>
              <a:rPr lang="en-US" dirty="0" err="1" smtClean="0"/>
              <a:t>Hassanieh</a:t>
            </a:r>
            <a:r>
              <a:rPr lang="en-US" dirty="0" smtClean="0"/>
              <a:t/>
            </a:r>
            <a:br>
              <a:rPr lang="en-US" dirty="0" smtClean="0"/>
            </a:br>
            <a:r>
              <a:rPr lang="en-US" dirty="0" smtClean="0"/>
              <a:t>Professor in TESOL &amp; </a:t>
            </a:r>
            <a:br>
              <a:rPr lang="en-US" dirty="0" smtClean="0"/>
            </a:br>
            <a:r>
              <a:rPr lang="en-US" dirty="0" smtClean="0"/>
              <a:t>Applied Linguistics</a:t>
            </a:r>
            <a:br>
              <a:rPr lang="en-US" dirty="0" smtClean="0"/>
            </a:br>
            <a:r>
              <a:rPr lang="en-US" dirty="0" smtClean="0"/>
              <a:t> ATEL Educational Officer  </a:t>
            </a:r>
            <a:br>
              <a:rPr lang="en-US" dirty="0" smtClean="0"/>
            </a:br>
            <a:r>
              <a:rPr lang="en-US" dirty="0" smtClean="0"/>
              <a:t/>
            </a:r>
            <a:br>
              <a:rPr lang="en-US" dirty="0" smtClean="0"/>
            </a:br>
            <a:r>
              <a:rPr lang="en-US" dirty="0" smtClean="0"/>
              <a:t>E-mail Address:</a:t>
            </a:r>
            <a:br>
              <a:rPr lang="en-US" dirty="0" smtClean="0"/>
            </a:br>
            <a:r>
              <a:rPr lang="en-US" dirty="0" smtClean="0"/>
              <a:t>sihamel_hassanieh@hotmail.com</a:t>
            </a:r>
            <a:endParaRPr lang="en-US" dirty="0"/>
          </a:p>
        </p:txBody>
      </p:sp>
      <p:sp>
        <p:nvSpPr>
          <p:cNvPr id="3" name="Content Placeholder 2"/>
          <p:cNvSpPr>
            <a:spLocks noGrp="1"/>
          </p:cNvSpPr>
          <p:nvPr>
            <p:ph idx="1"/>
          </p:nvPr>
        </p:nvSpPr>
        <p:spPr>
          <a:xfrm>
            <a:off x="1371600" y="2438400"/>
            <a:ext cx="7562088" cy="3810000"/>
          </a:xfrm>
        </p:spPr>
        <p:txBody>
          <a:bodyPr/>
          <a:lstStyle/>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dirty="0" smtClean="0"/>
              <a:t>Telephone: 03 433282</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Concentrating on Students Virtues for More Motivation.</a:t>
            </a:r>
            <a:endParaRPr lang="en-US" dirty="0"/>
          </a:p>
        </p:txBody>
      </p:sp>
      <p:sp>
        <p:nvSpPr>
          <p:cNvPr id="3" name="Subtitle 2"/>
          <p:cNvSpPr>
            <a:spLocks noGrp="1"/>
          </p:cNvSpPr>
          <p:nvPr>
            <p:ph type="subTitle" idx="1"/>
          </p:nvPr>
        </p:nvSpPr>
        <p:spPr>
          <a:xfrm>
            <a:off x="1371600" y="3352800"/>
            <a:ext cx="7406640" cy="1752600"/>
          </a:xfrm>
        </p:spPr>
        <p:txBody>
          <a:bodyPr/>
          <a:lstStyle/>
          <a:p>
            <a:r>
              <a:rPr lang="en-US" dirty="0" smtClean="0"/>
              <a:t>Dr. </a:t>
            </a:r>
            <a:r>
              <a:rPr lang="en-US" dirty="0" err="1" smtClean="0"/>
              <a:t>Siham</a:t>
            </a:r>
            <a:r>
              <a:rPr lang="en-US" dirty="0" smtClean="0"/>
              <a:t>  EL </a:t>
            </a:r>
            <a:r>
              <a:rPr lang="en-US" dirty="0" err="1" smtClean="0"/>
              <a:t>Hassanieh</a:t>
            </a:r>
            <a:endParaRPr lang="en-US" dirty="0" smtClean="0"/>
          </a:p>
          <a:p>
            <a:r>
              <a:rPr lang="en-US" dirty="0" smtClean="0"/>
              <a:t>Professor in TESOL and Applied Linguistics.</a:t>
            </a:r>
          </a:p>
          <a:p>
            <a:r>
              <a:rPr lang="en-US" dirty="0" smtClean="0"/>
              <a:t>ATEL Educational Officer</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WHY CONCENTRATING ON STUDENTS’ VIRTUES?</a:t>
            </a:r>
            <a:br>
              <a:rPr lang="en-US" dirty="0" smtClean="0"/>
            </a:br>
            <a:r>
              <a:rPr lang="en-US" dirty="0" smtClean="0"/>
              <a:t> </a:t>
            </a:r>
            <a:endParaRPr lang="en-US" dirty="0"/>
          </a:p>
        </p:txBody>
      </p:sp>
      <p:sp>
        <p:nvSpPr>
          <p:cNvPr id="3" name="Content Placeholder 2"/>
          <p:cNvSpPr>
            <a:spLocks noGrp="1"/>
          </p:cNvSpPr>
          <p:nvPr>
            <p:ph idx="1"/>
          </p:nvPr>
        </p:nvSpPr>
        <p:spPr>
          <a:xfrm>
            <a:off x="1143000" y="1600200"/>
            <a:ext cx="7498080" cy="5029200"/>
          </a:xfrm>
        </p:spPr>
        <p:txBody>
          <a:bodyPr>
            <a:normAutofit/>
          </a:bodyPr>
          <a:lstStyle/>
          <a:p>
            <a:r>
              <a:rPr lang="en-US" sz="2800" dirty="0" smtClean="0"/>
              <a:t>WHY LOOK  AT THE FULL HALF GLASS?  </a:t>
            </a:r>
          </a:p>
          <a:p>
            <a:r>
              <a:rPr lang="en-US" sz="2800" dirty="0" smtClean="0"/>
              <a:t>WHY SHOW LOVE AND CONCERN FOR YOUR STUDENTS? (</a:t>
            </a:r>
            <a:r>
              <a:rPr lang="en-US" sz="2800" dirty="0" err="1" smtClean="0"/>
              <a:t>Byrne,R</a:t>
            </a:r>
            <a:r>
              <a:rPr lang="en-US" sz="2800" dirty="0" smtClean="0"/>
              <a:t>. , 2006)</a:t>
            </a:r>
          </a:p>
          <a:p>
            <a:r>
              <a:rPr lang="en-US" sz="2800" dirty="0" smtClean="0"/>
              <a:t>Law of Attraction=Law of Love</a:t>
            </a:r>
          </a:p>
          <a:p>
            <a:pPr>
              <a:buNone/>
            </a:pPr>
            <a:r>
              <a:rPr lang="en-US" sz="2800" dirty="0" smtClean="0"/>
              <a:t>            </a:t>
            </a:r>
            <a:endParaRPr lang="en-US"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0"/>
            <a:ext cx="7772400" cy="1524000"/>
          </a:xfrm>
        </p:spPr>
        <p:txBody>
          <a:bodyPr>
            <a:normAutofit/>
          </a:bodyPr>
          <a:lstStyle/>
          <a:p>
            <a:r>
              <a:rPr lang="en-US" sz="3600" dirty="0" smtClean="0"/>
              <a:t>Motivation: Relationship to Goals of Education</a:t>
            </a:r>
            <a:endParaRPr lang="en-US" sz="3600" dirty="0"/>
          </a:p>
        </p:txBody>
      </p:sp>
      <p:sp>
        <p:nvSpPr>
          <p:cNvPr id="3" name="Subtitle 2"/>
          <p:cNvSpPr>
            <a:spLocks noGrp="1"/>
          </p:cNvSpPr>
          <p:nvPr>
            <p:ph type="subTitle" idx="1"/>
          </p:nvPr>
        </p:nvSpPr>
        <p:spPr>
          <a:xfrm>
            <a:off x="1066800" y="1850064"/>
            <a:ext cx="7772400" cy="4626936"/>
          </a:xfrm>
        </p:spPr>
        <p:txBody>
          <a:bodyPr>
            <a:normAutofit/>
          </a:bodyPr>
          <a:lstStyle/>
          <a:p>
            <a:r>
              <a:rPr lang="en-US" dirty="0" smtClean="0">
                <a:solidFill>
                  <a:srgbClr val="FFC000"/>
                </a:solidFill>
              </a:rPr>
              <a:t>Definition of Motivation: 1873</a:t>
            </a:r>
          </a:p>
          <a:p>
            <a:r>
              <a:rPr lang="en-US" dirty="0" smtClean="0"/>
              <a:t>An act, a force, condition, process, and  stimulus for boosting and/or encouragement of good behavior</a:t>
            </a:r>
          </a:p>
          <a:p>
            <a:r>
              <a:rPr lang="en-US" dirty="0" smtClean="0">
                <a:solidFill>
                  <a:srgbClr val="FFC000"/>
                </a:solidFill>
              </a:rPr>
              <a:t>Motivation Theories: </a:t>
            </a:r>
            <a:r>
              <a:rPr lang="en-US" dirty="0" err="1" smtClean="0">
                <a:solidFill>
                  <a:srgbClr val="FFC000"/>
                </a:solidFill>
              </a:rPr>
              <a:t>Behavioural</a:t>
            </a:r>
            <a:r>
              <a:rPr lang="en-US" dirty="0" smtClean="0">
                <a:solidFill>
                  <a:srgbClr val="FFC000"/>
                </a:solidFill>
              </a:rPr>
              <a:t>, Cognitive, Humanistic…etc.</a:t>
            </a:r>
          </a:p>
          <a:p>
            <a:r>
              <a:rPr lang="en-US" dirty="0" smtClean="0"/>
              <a:t>Agreement among psychologists &amp; educationalists: motivation depends on students’  effort, ability, and capacity to achieve the required educational objectives.</a:t>
            </a:r>
          </a:p>
          <a:p>
            <a:r>
              <a:rPr lang="en-US" dirty="0" smtClean="0">
                <a:solidFill>
                  <a:srgbClr val="FFC000"/>
                </a:solidFill>
              </a:rPr>
              <a:t>Extrinsic Versus Intrinsic Motivation</a:t>
            </a:r>
          </a:p>
          <a:p>
            <a:r>
              <a:rPr lang="en-US" dirty="0" smtClean="0">
                <a:solidFill>
                  <a:srgbClr val="FFC000"/>
                </a:solidFill>
              </a:rPr>
              <a:t>Motivation should be intrinsic (</a:t>
            </a:r>
            <a:r>
              <a:rPr lang="en-US" dirty="0" err="1" smtClean="0"/>
              <a:t>Biehler</a:t>
            </a:r>
            <a:r>
              <a:rPr lang="en-US" dirty="0" smtClean="0"/>
              <a:t> and Snowman’s</a:t>
            </a:r>
            <a:r>
              <a:rPr lang="en-US" dirty="0" smtClean="0">
                <a:solidFill>
                  <a:srgbClr val="FFC000"/>
                </a:solidFill>
              </a:rPr>
              <a:t> )</a:t>
            </a:r>
            <a:endParaRPr lang="en-US" dirty="0">
              <a:solidFill>
                <a:srgbClr val="FFC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solidFill>
                <a:srgbClr val="00B050"/>
              </a:solidFill>
            </a:endParaRPr>
          </a:p>
        </p:txBody>
      </p:sp>
      <p:sp>
        <p:nvSpPr>
          <p:cNvPr id="3" name="Content Placeholder 2"/>
          <p:cNvSpPr>
            <a:spLocks noGrp="1"/>
          </p:cNvSpPr>
          <p:nvPr>
            <p:ph idx="1"/>
          </p:nvPr>
        </p:nvSpPr>
        <p:spPr>
          <a:xfrm>
            <a:off x="990600" y="228600"/>
            <a:ext cx="7943088" cy="6172200"/>
          </a:xfrm>
        </p:spPr>
        <p:txBody>
          <a:bodyPr>
            <a:normAutofit fontScale="85000" lnSpcReduction="20000"/>
          </a:bodyPr>
          <a:lstStyle/>
          <a:p>
            <a:endParaRPr lang="en-US" dirty="0" smtClean="0">
              <a:solidFill>
                <a:srgbClr val="FFC000"/>
              </a:solidFill>
            </a:endParaRPr>
          </a:p>
          <a:p>
            <a:endParaRPr lang="en-US" dirty="0" smtClean="0">
              <a:solidFill>
                <a:srgbClr val="FFC000"/>
              </a:solidFill>
            </a:endParaRPr>
          </a:p>
          <a:p>
            <a:r>
              <a:rPr lang="en-US" dirty="0" smtClean="0">
                <a:solidFill>
                  <a:srgbClr val="00B050"/>
                </a:solidFill>
              </a:rPr>
              <a:t>Case studies carried out on six Lebanese University students (Faculty of Fine Arts /1</a:t>
            </a:r>
            <a:r>
              <a:rPr lang="en-US" baseline="30000" dirty="0" smtClean="0">
                <a:solidFill>
                  <a:srgbClr val="00B050"/>
                </a:solidFill>
              </a:rPr>
              <a:t>st</a:t>
            </a:r>
            <a:r>
              <a:rPr lang="en-US" dirty="0" smtClean="0">
                <a:solidFill>
                  <a:srgbClr val="00B050"/>
                </a:solidFill>
              </a:rPr>
              <a:t> year) </a:t>
            </a:r>
          </a:p>
          <a:p>
            <a:pPr>
              <a:buNone/>
            </a:pPr>
            <a:endParaRPr lang="en-US" dirty="0" smtClean="0">
              <a:solidFill>
                <a:srgbClr val="FFC000"/>
              </a:solidFill>
            </a:endParaRPr>
          </a:p>
          <a:p>
            <a:r>
              <a:rPr lang="en-US" dirty="0" smtClean="0">
                <a:solidFill>
                  <a:srgbClr val="FFC000"/>
                </a:solidFill>
              </a:rPr>
              <a:t>Research questions:</a:t>
            </a:r>
          </a:p>
          <a:p>
            <a:pPr lvl="0"/>
            <a:r>
              <a:rPr lang="en-US" dirty="0" smtClean="0"/>
              <a:t>Does concentration on students’ virtues (good characteristics) raise their self-esteem and self-confidence,  enhance their motivation,  and improve their academic performance at the university level? If  ‘Yes’, How?</a:t>
            </a:r>
          </a:p>
          <a:p>
            <a:pPr lvl="0"/>
            <a:r>
              <a:rPr lang="en-US" dirty="0" smtClean="0"/>
              <a:t>Does clarifying the academic objectives to the students boost up their motivation and improve their performance at the university level?</a:t>
            </a:r>
          </a:p>
          <a:p>
            <a:pPr>
              <a:buNone/>
            </a:pPr>
            <a:r>
              <a:rPr lang="en-US" dirty="0" smtClean="0">
                <a:solidFill>
                  <a:srgbClr val="FFC000"/>
                </a:solidFill>
              </a:rPr>
              <a:t>  </a:t>
            </a:r>
          </a:p>
          <a:p>
            <a:endParaRPr lang="en-US" dirty="0" smtClean="0">
              <a:solidFill>
                <a:srgbClr val="FFC000"/>
              </a:solidFill>
            </a:endParaRP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66800" y="152400"/>
            <a:ext cx="7924800" cy="6553200"/>
          </a:xfrm>
        </p:spPr>
        <p:txBody>
          <a:bodyPr>
            <a:noAutofit/>
          </a:bodyPr>
          <a:lstStyle/>
          <a:p>
            <a:pPr algn="ctr"/>
            <a:r>
              <a:rPr lang="en-US" sz="2800" dirty="0" smtClean="0"/>
              <a:t>              Evidence from research studies on    motivation &amp; learning</a:t>
            </a:r>
          </a:p>
          <a:p>
            <a:r>
              <a:rPr lang="en-US" sz="2800" dirty="0" smtClean="0"/>
              <a:t>* Agreement among psychologists &amp; educationalists on respecting students’ beliefs, values &amp; opinions for motivating them and facilitating learning</a:t>
            </a:r>
          </a:p>
          <a:p>
            <a:r>
              <a:rPr lang="en-US" sz="2800" dirty="0" err="1" smtClean="0"/>
              <a:t>Boekaerts</a:t>
            </a:r>
            <a:r>
              <a:rPr lang="en-US" sz="2800" dirty="0" smtClean="0"/>
              <a:t>(2002): Learning goals and role of motivation (intrinsic )in achieving these goals</a:t>
            </a:r>
          </a:p>
          <a:p>
            <a:r>
              <a:rPr lang="en-US" sz="2800" dirty="0" smtClean="0"/>
              <a:t>Walberg(2002): Common cultural features of learning and behavior/Applying  and using motivation </a:t>
            </a:r>
          </a:p>
          <a:p>
            <a:r>
              <a:rPr lang="en-US" sz="2800" dirty="0" smtClean="0"/>
              <a:t>principles globally after evaluating them in relation to the local environment before adapting them</a:t>
            </a:r>
          </a:p>
          <a:p>
            <a:r>
              <a:rPr lang="en-US" sz="2800" dirty="0" smtClean="0"/>
              <a:t>*Brooks (2013)  Importance of knowing the cultural background of students</a:t>
            </a:r>
            <a:endParaRPr lang="en-US"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ChangeArrowheads="1"/>
          </p:cNvSpPr>
          <p:nvPr>
            <p:ph type="subTitle" idx="1"/>
          </p:nvPr>
        </p:nvSpPr>
        <p:spPr bwMode="auto">
          <a:xfrm>
            <a:off x="1143000" y="304800"/>
            <a:ext cx="8404352" cy="658641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r>
              <a:rPr lang="en-US" sz="2800" dirty="0" smtClean="0"/>
              <a:t>Asians versus Westerners view of learning.</a:t>
            </a:r>
          </a:p>
          <a:p>
            <a:pPr marL="0" marR="0" lvl="0" indent="0" algn="l" defTabSz="914400" rtl="0" eaLnBrk="1" fontAlgn="base" latinLnBrk="0" hangingPunct="1">
              <a:lnSpc>
                <a:spcPct val="100000"/>
              </a:lnSpc>
              <a:spcBef>
                <a:spcPct val="0"/>
              </a:spcBef>
              <a:spcAft>
                <a:spcPct val="0"/>
              </a:spcAft>
              <a:buClrTx/>
              <a:buSzTx/>
              <a:buFontTx/>
              <a:buNone/>
              <a:tabLst/>
            </a:pPr>
            <a:endParaRPr lang="en-US" sz="2800" dirty="0" smtClean="0">
              <a:solidFill>
                <a:schemeClr val="tx1"/>
              </a:solidFill>
              <a:latin typeface="Arial" pitchFamily="34" charset="0"/>
              <a:ea typeface="Calibri" pitchFamily="34" charset="0"/>
              <a:cs typeface="Times New Roman" pitchFamily="18" charset="0"/>
            </a:endParaRPr>
          </a:p>
          <a:p>
            <a:pPr marL="0" lvl="0" fontAlgn="base">
              <a:spcBef>
                <a:spcPct val="0"/>
              </a:spcBef>
              <a:spcAft>
                <a:spcPct val="0"/>
              </a:spcAft>
              <a:buClrTx/>
              <a:buSzTx/>
            </a:pPr>
            <a:r>
              <a:rPr lang="en-US" sz="2800" dirty="0" smtClean="0">
                <a:solidFill>
                  <a:schemeClr val="tx1"/>
                </a:solidFill>
                <a:latin typeface="Arial" pitchFamily="34" charset="0"/>
                <a:ea typeface="Calibri" pitchFamily="34" charset="0"/>
                <a:cs typeface="Times New Roman" pitchFamily="18" charset="0"/>
              </a:rPr>
              <a:t>*Moral definition of learning according</a:t>
            </a:r>
          </a:p>
          <a:p>
            <a:pPr marL="0" lvl="0" fontAlgn="base">
              <a:spcBef>
                <a:spcPct val="0"/>
              </a:spcBef>
              <a:spcAft>
                <a:spcPct val="0"/>
              </a:spcAft>
              <a:buClrTx/>
              <a:buSzTx/>
            </a:pPr>
            <a:r>
              <a:rPr lang="en-US" sz="2800" dirty="0" smtClean="0">
                <a:solidFill>
                  <a:schemeClr val="tx1"/>
                </a:solidFill>
                <a:latin typeface="Arial" pitchFamily="34" charset="0"/>
                <a:ea typeface="Calibri" pitchFamily="34" charset="0"/>
                <a:cs typeface="Times New Roman" pitchFamily="18" charset="0"/>
              </a:rPr>
              <a:t> to </a:t>
            </a:r>
            <a:r>
              <a:rPr lang="en-US" sz="2800" dirty="0" err="1" smtClean="0">
                <a:solidFill>
                  <a:schemeClr val="tx1"/>
                </a:solidFill>
                <a:latin typeface="Arial" pitchFamily="34" charset="0"/>
                <a:ea typeface="Calibri" pitchFamily="34" charset="0"/>
                <a:cs typeface="Times New Roman" pitchFamily="18" charset="0"/>
              </a:rPr>
              <a:t>Asains</a:t>
            </a:r>
            <a:r>
              <a:rPr lang="en-US" sz="2800" dirty="0" smtClean="0">
                <a:solidFill>
                  <a:schemeClr val="tx1"/>
                </a:solidFill>
                <a:latin typeface="Arial" pitchFamily="34" charset="0"/>
                <a:ea typeface="Calibri" pitchFamily="34" charset="0"/>
                <a:cs typeface="Times New Roman" pitchFamily="18" charset="0"/>
              </a:rPr>
              <a:t>:  </a:t>
            </a:r>
          </a:p>
          <a:p>
            <a:pPr marL="0" lvl="0" fontAlgn="base">
              <a:spcBef>
                <a:spcPct val="0"/>
              </a:spcBef>
              <a:spcAft>
                <a:spcPct val="0"/>
              </a:spcAft>
              <a:buClrTx/>
              <a:buSzTx/>
            </a:pPr>
            <a:r>
              <a:rPr lang="en-US" sz="2800" dirty="0" smtClean="0">
                <a:solidFill>
                  <a:schemeClr val="tx1"/>
                </a:solidFill>
                <a:latin typeface="Arial" pitchFamily="34" charset="0"/>
                <a:ea typeface="Calibri" pitchFamily="34" charset="0"/>
                <a:cs typeface="Times New Roman" pitchFamily="18" charset="0"/>
              </a:rPr>
              <a:t>*Cognitive definition of learning according to</a:t>
            </a:r>
          </a:p>
          <a:p>
            <a:pPr marL="0" marR="0" lvl="0" indent="0" algn="l" defTabSz="914400" rtl="0" eaLnBrk="1" fontAlgn="base" latinLnBrk="0" hangingPunct="1">
              <a:lnSpc>
                <a:spcPct val="100000"/>
              </a:lnSpc>
              <a:spcBef>
                <a:spcPct val="0"/>
              </a:spcBef>
              <a:spcAft>
                <a:spcPct val="0"/>
              </a:spcAft>
              <a:buClrTx/>
              <a:buSzTx/>
              <a:buFontTx/>
              <a:buNone/>
              <a:tabLst/>
            </a:pPr>
            <a:r>
              <a:rPr lang="en-US" sz="2800" dirty="0" smtClean="0">
                <a:solidFill>
                  <a:schemeClr val="tx1"/>
                </a:solidFill>
                <a:latin typeface="Arial" pitchFamily="34" charset="0"/>
                <a:ea typeface="Calibri" pitchFamily="34" charset="0"/>
                <a:cs typeface="Times New Roman" pitchFamily="18" charset="0"/>
              </a:rPr>
              <a:t> Westerners</a:t>
            </a:r>
          </a:p>
          <a:p>
            <a:pPr marL="0" marR="0" lvl="0" indent="0" algn="l" defTabSz="914400" rtl="0" eaLnBrk="1" fontAlgn="base" latinLnBrk="0" hangingPunct="1">
              <a:lnSpc>
                <a:spcPct val="100000"/>
              </a:lnSpc>
              <a:spcBef>
                <a:spcPct val="0"/>
              </a:spcBef>
              <a:spcAft>
                <a:spcPct val="0"/>
              </a:spcAft>
              <a:buClrTx/>
              <a:buSzTx/>
              <a:buFontTx/>
              <a:buNone/>
              <a:tabLst/>
            </a:pPr>
            <a:r>
              <a:rPr lang="en-US" sz="2800" dirty="0" smtClean="0">
                <a:solidFill>
                  <a:schemeClr val="tx1"/>
                </a:solidFill>
                <a:latin typeface="Arial" pitchFamily="34" charset="0"/>
                <a:ea typeface="Calibri" pitchFamily="34" charset="0"/>
                <a:cs typeface="Times New Roman" pitchFamily="18" charset="0"/>
              </a:rPr>
              <a:t> *Common academic standards</a:t>
            </a:r>
          </a:p>
          <a:p>
            <a:r>
              <a:rPr lang="en-US" sz="2800" dirty="0" smtClean="0"/>
              <a:t>*Teaching common academic standards in the classroom</a:t>
            </a:r>
          </a:p>
          <a:p>
            <a:r>
              <a:rPr lang="en-US" sz="2800" dirty="0" smtClean="0"/>
              <a:t>*Keeping moral diversities to home  privacy. </a:t>
            </a:r>
            <a:endParaRPr lang="en-US" sz="2800" dirty="0" smtClean="0">
              <a:solidFill>
                <a:schemeClr val="tx1"/>
              </a:solidFill>
              <a:latin typeface="Arial" pitchFamily="34" charset="0"/>
              <a:ea typeface="Calibri" pitchFamily="34" charset="0"/>
              <a:cs typeface="Times New Roman" pitchFamily="18" charset="0"/>
            </a:endParaRPr>
          </a:p>
          <a:p>
            <a:pPr marL="0" fontAlgn="base">
              <a:spcBef>
                <a:spcPct val="0"/>
              </a:spcBef>
              <a:spcAft>
                <a:spcPct val="0"/>
              </a:spcAft>
              <a:buClrTx/>
              <a:buSzTx/>
            </a:pPr>
            <a:r>
              <a:rPr lang="en-US" sz="2800" dirty="0" smtClean="0"/>
              <a:t>  (Jin Li; cited in Brooks, 2013) </a:t>
            </a:r>
          </a:p>
          <a:p>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*K</a:t>
            </a:r>
            <a:r>
              <a:rPr lang="en-US" sz="2800" dirty="0" smtClean="0"/>
              <a:t>nowing about the students’ moral codes</a:t>
            </a:r>
          </a:p>
          <a:p>
            <a:r>
              <a:rPr lang="en-US" sz="2800" dirty="0" smtClean="0"/>
              <a:t> fusing the moral and academic where possible</a:t>
            </a:r>
          </a:p>
          <a:p>
            <a:r>
              <a:rPr lang="en-US" sz="2800" dirty="0" smtClean="0"/>
              <a:t> would help a lot in motivating them</a:t>
            </a:r>
          </a:p>
          <a:p>
            <a:r>
              <a:rPr lang="en-US" sz="2800" dirty="0" smtClean="0"/>
              <a:t> (Jin Li; cited in Brooks, 2013)</a:t>
            </a:r>
            <a:endPar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609600"/>
            <a:ext cx="7498080" cy="4724400"/>
          </a:xfrm>
        </p:spPr>
        <p:txBody>
          <a:bodyPr>
            <a:noAutofit/>
          </a:bodyPr>
          <a:lstStyle/>
          <a:p>
            <a:endParaRPr lang="en-US" sz="5400" dirty="0"/>
          </a:p>
        </p:txBody>
      </p:sp>
      <p:sp>
        <p:nvSpPr>
          <p:cNvPr id="15361" name="Rectangle 1"/>
          <p:cNvSpPr>
            <a:spLocks noChangeArrowheads="1"/>
          </p:cNvSpPr>
          <p:nvPr/>
        </p:nvSpPr>
        <p:spPr bwMode="auto">
          <a:xfrm>
            <a:off x="1143000" y="914400"/>
            <a:ext cx="9982200" cy="252376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lang="en-US" sz="2800" dirty="0" smtClean="0">
                <a:solidFill>
                  <a:srgbClr val="000000"/>
                </a:solidFill>
                <a:latin typeface="Calibri" pitchFamily="34" charset="0"/>
                <a:ea typeface="Calibri" pitchFamily="34" charset="0"/>
                <a:cs typeface="Times New Roman" pitchFamily="18" charset="0"/>
              </a:rPr>
              <a:t>Fi</a:t>
            </a:r>
            <a:r>
              <a:rPr kumimoji="0" lang="en-US" sz="28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rst  year Lebanese university students </a:t>
            </a:r>
          </a:p>
          <a:p>
            <a:pPr lvl="0" eaLnBrk="0" fontAlgn="base" hangingPunct="0">
              <a:spcBef>
                <a:spcPct val="0"/>
              </a:spcBef>
              <a:spcAft>
                <a:spcPct val="0"/>
              </a:spcAft>
            </a:pPr>
            <a:r>
              <a:rPr lang="en-US" sz="2800" dirty="0" smtClean="0">
                <a:solidFill>
                  <a:srgbClr val="000000"/>
                </a:solidFill>
                <a:latin typeface="Calibri" pitchFamily="34" charset="0"/>
                <a:ea typeface="Calibri" pitchFamily="34" charset="0"/>
                <a:cs typeface="Times New Roman" pitchFamily="18" charset="0"/>
              </a:rPr>
              <a:t>native speakers of Arabic/Fourth branch</a:t>
            </a:r>
            <a:endParaRPr kumimoji="0" lang="en-US" sz="28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Faculty of Fine Arts. </a:t>
            </a:r>
          </a:p>
          <a:p>
            <a:pPr marL="0" marR="0" lvl="0" indent="0"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Both students and their instructors, </a:t>
            </a:r>
          </a:p>
          <a:p>
            <a:pPr marL="0" marR="0" lvl="0" indent="0"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were  interviewed and observed.</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228600"/>
            <a:ext cx="7790688" cy="6324600"/>
          </a:xfrm>
        </p:spPr>
        <p:txBody>
          <a:bodyPr>
            <a:noAutofit/>
          </a:bodyPr>
          <a:lstStyle/>
          <a:p>
            <a:pPr algn="ctr">
              <a:buNone/>
            </a:pPr>
            <a:r>
              <a:rPr lang="en-US" sz="2800" dirty="0" smtClean="0"/>
              <a:t>Findings and data analysis</a:t>
            </a:r>
          </a:p>
          <a:p>
            <a:pPr>
              <a:buNone/>
            </a:pPr>
            <a:endParaRPr lang="en-US" sz="2800" dirty="0" smtClean="0"/>
          </a:p>
          <a:p>
            <a:pPr>
              <a:buNone/>
            </a:pPr>
            <a:r>
              <a:rPr lang="en-US" sz="2800" dirty="0" smtClean="0"/>
              <a:t> </a:t>
            </a:r>
            <a:r>
              <a:rPr lang="en-US" sz="2400" dirty="0" smtClean="0"/>
              <a:t>Analyzing students’ and instructors’ responses to </a:t>
            </a:r>
          </a:p>
          <a:p>
            <a:r>
              <a:rPr lang="en-US" sz="2400" dirty="0" smtClean="0"/>
              <a:t>Questionnaire </a:t>
            </a:r>
          </a:p>
          <a:p>
            <a:r>
              <a:rPr lang="en-US" sz="2400" dirty="0" smtClean="0"/>
              <a:t>Semi-structured interviews </a:t>
            </a:r>
          </a:p>
          <a:p>
            <a:pPr>
              <a:buNone/>
            </a:pPr>
            <a:r>
              <a:rPr lang="en-US" sz="2400" dirty="0" smtClean="0"/>
              <a:t>Observing  &amp; Comparing their performance before and after motivating them</a:t>
            </a:r>
          </a:p>
          <a:p>
            <a:pPr lvl="0">
              <a:buNone/>
            </a:pPr>
            <a:r>
              <a:rPr lang="en-US" sz="2400" dirty="0" smtClean="0"/>
              <a:t>With respect to the first research question:</a:t>
            </a:r>
          </a:p>
          <a:p>
            <a:pPr>
              <a:buNone/>
            </a:pPr>
            <a:r>
              <a:rPr lang="en-US" sz="2400" dirty="0" smtClean="0"/>
              <a:t> Does concentration on students’ virtues (good characteristics) raise their self-esteem and self-confidence,  enhance their motivation,  and improve their academic performance at the university level? If  ‘Yes’, How</a:t>
            </a:r>
            <a:r>
              <a:rPr lang="en-US" sz="2400" dirty="0" smtClean="0"/>
              <a:t>?</a:t>
            </a:r>
          </a:p>
          <a:p>
            <a:pPr>
              <a:buNone/>
            </a:pPr>
            <a:r>
              <a:rPr lang="en-US" sz="2400" dirty="0" smtClean="0"/>
              <a:t> </a:t>
            </a:r>
            <a:r>
              <a:rPr lang="en-US" sz="2400" dirty="0" smtClean="0"/>
              <a:t>The following important points can be highlighted:</a:t>
            </a:r>
          </a:p>
          <a:p>
            <a:pPr marL="596646" indent="-514350">
              <a:buNone/>
            </a:pPr>
            <a:r>
              <a:rPr lang="en-US" sz="2400" dirty="0" smtClean="0"/>
              <a:t>Similar to the research findings discussed in the literature review,</a:t>
            </a:r>
          </a:p>
          <a:p>
            <a:pPr lvl="0">
              <a:buNone/>
            </a:pPr>
            <a:endParaRPr lang="en-US" sz="2800" dirty="0" smtClean="0"/>
          </a:p>
          <a:p>
            <a:pPr>
              <a:buNone/>
            </a:pPr>
            <a:endParaRPr lang="en-US" sz="2800"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688</TotalTime>
  <Words>843</Words>
  <Application>Microsoft Office PowerPoint</Application>
  <PresentationFormat>On-screen Show (4:3)</PresentationFormat>
  <Paragraphs>96</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Solstice</vt:lpstr>
      <vt:lpstr>ATEL 19th ANNUAL CONFERENCE   </vt:lpstr>
      <vt:lpstr>Concentrating on Students Virtues for More Motivation.</vt:lpstr>
      <vt:lpstr> WHY CONCENTRATING ON STUDENTS’ VIRTUES?  </vt:lpstr>
      <vt:lpstr>Motivation: Relationship to Goals of Education</vt:lpstr>
      <vt:lpstr>Slide 5</vt:lpstr>
      <vt:lpstr>Slide 6</vt:lpstr>
      <vt:lpstr>Slide 7</vt:lpstr>
      <vt:lpstr>Slide 8</vt:lpstr>
      <vt:lpstr>Slide 9</vt:lpstr>
      <vt:lpstr>Slide 10</vt:lpstr>
      <vt:lpstr>    </vt:lpstr>
      <vt:lpstr>Findings (continued)           Findings (continued)       Findings (continued)  This is also in line with research findings (Boekaert 2002) who recommends listening to students and observing their actual behaviour to know what challenges them, “ Willingness to negotiate with your students and grant them autonomy will convince them that they are truly interested in how and why they learn” (Boekaerts, 2002, p. 23).</vt:lpstr>
      <vt:lpstr>Findings(continued)</vt:lpstr>
      <vt:lpstr>Slide 14</vt:lpstr>
      <vt:lpstr>* Provide students with a supportive atmosphere such as creating for them a variety of opportunities to experience success, giving them enough time to practice required skills in a relaxing ambience, supporting them with immediate positive feedback, and always reinforcing good performance.</vt:lpstr>
      <vt:lpstr>    Dr. Siham El Hassanieh Professor in TESOL &amp;  Applied Linguistics  ATEL Educational Officer    E-mail Address: sihamel_hassanieh@hotmail.com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ATEL 18th Annual Conference</dc:title>
  <dc:creator>SIHAM</dc:creator>
  <cp:lastModifiedBy>user</cp:lastModifiedBy>
  <cp:revision>94</cp:revision>
  <dcterms:created xsi:type="dcterms:W3CDTF">2006-08-16T00:00:00Z</dcterms:created>
  <dcterms:modified xsi:type="dcterms:W3CDTF">2017-10-16T15:17:49Z</dcterms:modified>
</cp:coreProperties>
</file>