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1" r:id="rId9"/>
    <p:sldId id="264" r:id="rId10"/>
    <p:sldId id="265" r:id="rId11"/>
    <p:sldId id="26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9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D91A-A2EE-4B54-B3C6-F6C67903BA9C}" type="datetime1">
              <a:rPr lang="en-US" smtClean="0"/>
              <a:pPr/>
              <a:t>5/1/16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5/1/16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5/1/16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5/1/16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5/1/16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5/1/16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5/1/16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5/1/16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5/1/16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5/1/16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5/1/16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5/1/16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1892300"/>
          </a:xfrm>
        </p:spPr>
        <p:txBody>
          <a:bodyPr/>
          <a:lstStyle/>
          <a:p>
            <a:r>
              <a:rPr lang="en-US" dirty="0" smtClean="0"/>
              <a:t>Yaacoub M. Hammoud</a:t>
            </a:r>
          </a:p>
          <a:p>
            <a:endParaRPr lang="en-US" sz="1200" dirty="0" smtClean="0">
              <a:latin typeface="Times"/>
              <a:cs typeface="Times"/>
            </a:endParaRPr>
          </a:p>
          <a:p>
            <a:endParaRPr lang="en-US" sz="1200" dirty="0">
              <a:latin typeface="Times"/>
              <a:cs typeface="Times"/>
            </a:endParaRPr>
          </a:p>
          <a:p>
            <a:endParaRPr lang="en-US" sz="1200" dirty="0" smtClean="0">
              <a:latin typeface="Times"/>
              <a:cs typeface="Times"/>
            </a:endParaRPr>
          </a:p>
          <a:p>
            <a:endParaRPr lang="en-US" sz="1200" dirty="0">
              <a:latin typeface="Times"/>
              <a:cs typeface="Times"/>
            </a:endParaRPr>
          </a:p>
          <a:p>
            <a:r>
              <a:rPr lang="en-US" sz="1200" dirty="0" smtClean="0">
                <a:solidFill>
                  <a:schemeClr val="tx1"/>
                </a:solidFill>
                <a:latin typeface="Times"/>
                <a:cs typeface="Times"/>
              </a:rPr>
              <a:t>“He who listens well takes notes.”</a:t>
            </a:r>
          </a:p>
          <a:p>
            <a:r>
              <a:rPr lang="en-US" sz="1200" dirty="0" smtClean="0">
                <a:solidFill>
                  <a:schemeClr val="tx1"/>
                </a:solidFill>
                <a:latin typeface="Times"/>
                <a:cs typeface="Times"/>
              </a:rPr>
              <a:t>John Dewey</a:t>
            </a:r>
            <a:endParaRPr lang="en-US" sz="1200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04705" y="2936875"/>
            <a:ext cx="6629400" cy="1509359"/>
          </a:xfrm>
        </p:spPr>
        <p:txBody>
          <a:bodyPr/>
          <a:lstStyle/>
          <a:p>
            <a:r>
              <a:rPr lang="en-US" sz="3600" dirty="0" smtClean="0"/>
              <a:t>PSAT/SAT </a:t>
            </a:r>
            <a:br>
              <a:rPr lang="en-US" sz="3600" dirty="0" smtClean="0"/>
            </a:br>
            <a:r>
              <a:rPr lang="en-US" sz="3600" dirty="0" smtClean="0"/>
              <a:t>Strategic Test Taker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/>
              <a:t>Reading, Writing and Language components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7731125" y="4012168"/>
            <a:ext cx="867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ATEL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7681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 &amp; 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endParaRPr lang="en-US" dirty="0" smtClean="0"/>
          </a:p>
          <a:p>
            <a:pPr marL="114300" indent="0" algn="ctr">
              <a:buNone/>
            </a:pPr>
            <a:endParaRPr lang="en-US" dirty="0" smtClean="0"/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r>
              <a:rPr lang="en-US" b="1" dirty="0" smtClean="0"/>
              <a:t>“I would rather live with a good quest than a bad answer.”</a:t>
            </a:r>
          </a:p>
          <a:p>
            <a:pPr marL="114300" indent="0" algn="ctr">
              <a:buNone/>
            </a:pPr>
            <a:r>
              <a:rPr lang="en-US" dirty="0" err="1" smtClean="0"/>
              <a:t>Aryeh</a:t>
            </a:r>
            <a:r>
              <a:rPr lang="en-US" dirty="0" smtClean="0"/>
              <a:t> </a:t>
            </a:r>
            <a:r>
              <a:rPr lang="en-US" dirty="0" err="1" smtClean="0"/>
              <a:t>Frimes</a:t>
            </a:r>
            <a:endParaRPr lang="en-US" dirty="0" smtClean="0"/>
          </a:p>
          <a:p>
            <a:pPr marL="11430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660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/>
              <a:t>Yaacoub.hammoud@GMAil.com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Thank you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794625" y="390081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ATEL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87171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"/>
                <a:cs typeface="Times"/>
              </a:rPr>
              <a:t>Standardized Tests</a:t>
            </a:r>
            <a:endParaRPr lang="en-US" sz="4000" b="1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b="1" dirty="0" smtClean="0"/>
              <a:t>History</a:t>
            </a:r>
          </a:p>
          <a:p>
            <a:pPr marL="114300" indent="0" algn="ctr">
              <a:buNone/>
            </a:pPr>
            <a:endParaRPr lang="en-US" b="1" dirty="0"/>
          </a:p>
          <a:p>
            <a:pPr marL="114300" indent="0" algn="ctr">
              <a:buNone/>
            </a:pPr>
            <a:r>
              <a:rPr lang="en-US" b="1" dirty="0" smtClean="0"/>
              <a:t>Value</a:t>
            </a:r>
          </a:p>
          <a:p>
            <a:pPr marL="114300" indent="0" algn="ctr">
              <a:buNone/>
            </a:pPr>
            <a:endParaRPr lang="en-US" b="1" dirty="0"/>
          </a:p>
          <a:p>
            <a:pPr marL="114300" indent="0" algn="ctr">
              <a:buNone/>
            </a:pPr>
            <a:r>
              <a:rPr lang="en-US" b="1" dirty="0" smtClean="0"/>
              <a:t>College Board</a:t>
            </a:r>
          </a:p>
          <a:p>
            <a:pPr marL="114300" indent="0" algn="ctr">
              <a:buNone/>
            </a:pPr>
            <a:endParaRPr lang="en-US" b="1" dirty="0"/>
          </a:p>
          <a:p>
            <a:pPr marL="114300" indent="0" algn="ctr">
              <a:buNone/>
            </a:pPr>
            <a:r>
              <a:rPr lang="en-US" b="1" dirty="0" smtClean="0"/>
              <a:t>PSAT / SAT</a:t>
            </a:r>
          </a:p>
        </p:txBody>
      </p:sp>
    </p:spTree>
    <p:extLst>
      <p:ext uri="{BB962C8B-B14F-4D97-AF65-F5344CB8AC3E}">
        <p14:creationId xmlns:p14="http://schemas.microsoft.com/office/powerpoint/2010/main" val="203405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Old </a:t>
            </a:r>
            <a:r>
              <a:rPr lang="en-US" sz="4000" dirty="0" smtClean="0"/>
              <a:t>v/s </a:t>
            </a:r>
            <a:r>
              <a:rPr lang="en-US" sz="4000" b="1" dirty="0" err="1" smtClean="0"/>
              <a:t>nEW</a:t>
            </a:r>
            <a:r>
              <a:rPr lang="en-US" sz="4000" b="1" dirty="0" smtClean="0"/>
              <a:t> </a:t>
            </a:r>
            <a:br>
              <a:rPr lang="en-US" sz="4000" b="1" dirty="0" smtClean="0"/>
            </a:br>
            <a:r>
              <a:rPr lang="en-US" sz="4000" b="1" dirty="0" smtClean="0"/>
              <a:t>Dilemma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/>
          </a:p>
          <a:p>
            <a:pPr marL="114300" indent="0" algn="ctr">
              <a:buNone/>
            </a:pPr>
            <a:r>
              <a:rPr lang="en-US" sz="2800" b="1" dirty="0" smtClean="0"/>
              <a:t> Test Form &amp; Structure</a:t>
            </a:r>
          </a:p>
          <a:p>
            <a:endParaRPr lang="en-US" sz="2800" dirty="0" smtClean="0"/>
          </a:p>
          <a:p>
            <a:pPr marL="114300" indent="0" algn="ctr">
              <a:buNone/>
            </a:pPr>
            <a:r>
              <a:rPr lang="en-US" sz="2800" b="1" dirty="0" smtClean="0"/>
              <a:t>Test Content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9315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(A) Test </a:t>
            </a:r>
            <a:r>
              <a:rPr lang="en-US" b="1" dirty="0" smtClean="0"/>
              <a:t>Content / Reading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b="1" dirty="0" smtClean="0"/>
          </a:p>
          <a:p>
            <a:pPr marL="571500" indent="-457200">
              <a:buAutoNum type="arabicParenBoth"/>
            </a:pPr>
            <a:r>
              <a:rPr lang="en-US" b="1" dirty="0" smtClean="0"/>
              <a:t> Information and Ideas</a:t>
            </a:r>
          </a:p>
          <a:p>
            <a:pPr marL="571500" indent="-457200">
              <a:buAutoNum type="arabicParenBoth"/>
            </a:pPr>
            <a:endParaRPr lang="en-US" dirty="0" smtClean="0"/>
          </a:p>
          <a:p>
            <a:pPr marL="571500" indent="-457200">
              <a:buAutoNum type="arabicParenBoth"/>
            </a:pPr>
            <a:r>
              <a:rPr lang="en-US" b="1" dirty="0" smtClean="0"/>
              <a:t> Rhetoric</a:t>
            </a:r>
          </a:p>
          <a:p>
            <a:pPr marL="571500" indent="-457200">
              <a:buAutoNum type="arabicParenBoth"/>
            </a:pPr>
            <a:endParaRPr lang="en-US" dirty="0" smtClean="0"/>
          </a:p>
          <a:p>
            <a:pPr marL="571500" indent="-457200">
              <a:buAutoNum type="arabicParenBoth"/>
            </a:pPr>
            <a:r>
              <a:rPr lang="en-US" b="1" dirty="0" smtClean="0"/>
              <a:t> Synthesis</a:t>
            </a:r>
          </a:p>
        </p:txBody>
      </p:sp>
    </p:spTree>
    <p:extLst>
      <p:ext uri="{BB962C8B-B14F-4D97-AF65-F5344CB8AC3E}">
        <p14:creationId xmlns:p14="http://schemas.microsoft.com/office/powerpoint/2010/main" val="2912152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Reading Key Tasks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b="1" dirty="0"/>
              <a:t>(1) find evidence that best support your answers to </a:t>
            </a:r>
            <a:r>
              <a:rPr lang="en-US" b="1" dirty="0" smtClean="0"/>
              <a:t>  	previous </a:t>
            </a:r>
            <a:r>
              <a:rPr lang="en-US" b="1" dirty="0"/>
              <a:t>questions; </a:t>
            </a:r>
          </a:p>
          <a:p>
            <a:pPr marL="114300" indent="0">
              <a:buNone/>
            </a:pPr>
            <a:r>
              <a:rPr lang="en-US" b="1" dirty="0"/>
              <a:t>(2) identify how authors make efficient use of evidence </a:t>
            </a:r>
            <a:r>
              <a:rPr lang="en-US" b="1" dirty="0" smtClean="0"/>
              <a:t>	to </a:t>
            </a:r>
            <a:r>
              <a:rPr lang="en-US" b="1" dirty="0"/>
              <a:t>support their claims; </a:t>
            </a:r>
          </a:p>
          <a:p>
            <a:pPr marL="114300" indent="0">
              <a:buNone/>
            </a:pPr>
            <a:r>
              <a:rPr lang="en-US" b="1" dirty="0"/>
              <a:t>(3) trace up the relation between an informational </a:t>
            </a:r>
            <a:r>
              <a:rPr lang="en-US" b="1" dirty="0" smtClean="0"/>
              <a:t>	graph</a:t>
            </a:r>
            <a:r>
              <a:rPr lang="en-US" b="1" dirty="0"/>
              <a:t>, chart, or table and the passage it has </a:t>
            </a:r>
            <a:r>
              <a:rPr lang="en-US" b="1" dirty="0" smtClean="0"/>
              <a:t>	accompanied</a:t>
            </a:r>
            <a:r>
              <a:rPr lang="en-US" b="1" dirty="0"/>
              <a:t>;</a:t>
            </a:r>
          </a:p>
          <a:p>
            <a:pPr marL="114300" indent="0">
              <a:buNone/>
            </a:pPr>
            <a:r>
              <a:rPr lang="en-US" b="1" dirty="0"/>
              <a:t>(4) use context clues to identify the meaning of a word </a:t>
            </a:r>
            <a:r>
              <a:rPr lang="en-US" b="1" dirty="0" smtClean="0"/>
              <a:t>	or </a:t>
            </a:r>
            <a:r>
              <a:rPr lang="en-US" b="1" dirty="0"/>
              <a:t>phrase;</a:t>
            </a:r>
          </a:p>
          <a:p>
            <a:pPr marL="114300" indent="0">
              <a:buNone/>
            </a:pPr>
            <a:r>
              <a:rPr lang="en-US" b="1" dirty="0"/>
              <a:t>(5) tell how an author’s word choice shapes meaning, </a:t>
            </a:r>
            <a:r>
              <a:rPr lang="en-US" b="1" dirty="0" smtClean="0"/>
              <a:t>	style</a:t>
            </a:r>
            <a:r>
              <a:rPr lang="en-US" b="1" dirty="0"/>
              <a:t>, and tone; and</a:t>
            </a:r>
          </a:p>
          <a:p>
            <a:pPr marL="114300" indent="0">
              <a:buNone/>
            </a:pPr>
            <a:r>
              <a:rPr lang="en-US" b="1" dirty="0"/>
              <a:t>(6) examine hypotheses;</a:t>
            </a:r>
          </a:p>
          <a:p>
            <a:pPr marL="114300" indent="0">
              <a:buNone/>
            </a:pPr>
            <a:r>
              <a:rPr lang="en-US" b="1" dirty="0"/>
              <a:t>(7) interpret data; and </a:t>
            </a:r>
          </a:p>
          <a:p>
            <a:pPr marL="114300" indent="0">
              <a:buNone/>
            </a:pPr>
            <a:r>
              <a:rPr lang="en-US" b="1" dirty="0"/>
              <a:t>(8) consider implications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8723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(B) Test </a:t>
            </a:r>
            <a:r>
              <a:rPr lang="en-US" sz="3600" b="1" dirty="0" smtClean="0"/>
              <a:t>Content / </a:t>
            </a:r>
            <a:br>
              <a:rPr lang="en-US" sz="3600" b="1" dirty="0" smtClean="0"/>
            </a:br>
            <a:r>
              <a:rPr lang="en-US" sz="3600" b="1" dirty="0" smtClean="0"/>
              <a:t>Writing &amp; Language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arenBoth"/>
            </a:pPr>
            <a:endParaRPr lang="en-US" dirty="0" smtClean="0"/>
          </a:p>
          <a:p>
            <a:pPr marL="571500" indent="-457200">
              <a:buAutoNum type="arabicParenBoth"/>
            </a:pPr>
            <a:endParaRPr lang="en-US" dirty="0"/>
          </a:p>
          <a:p>
            <a:pPr marL="571500" indent="-457200">
              <a:buAutoNum type="arabicParenBoth"/>
            </a:pPr>
            <a:endParaRPr lang="en-US" dirty="0" smtClean="0"/>
          </a:p>
          <a:p>
            <a:pPr marL="571500" indent="-457200">
              <a:buAutoNum type="arabicParenBoth"/>
            </a:pPr>
            <a:r>
              <a:rPr lang="en-US" b="1" dirty="0" smtClean="0"/>
              <a:t> Expression of Ideas</a:t>
            </a:r>
          </a:p>
          <a:p>
            <a:pPr marL="114300" indent="0">
              <a:buNone/>
            </a:pPr>
            <a:endParaRPr lang="en-US" dirty="0" smtClean="0"/>
          </a:p>
          <a:p>
            <a:pPr marL="571500" indent="-457200">
              <a:buAutoNum type="arabicParenBoth"/>
            </a:pPr>
            <a:r>
              <a:rPr lang="en-US" b="1" dirty="0" smtClean="0"/>
              <a:t> Standard English Conventions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74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Writing &amp; Language </a:t>
            </a:r>
            <a:br>
              <a:rPr lang="en-US" sz="3600" b="1" dirty="0" smtClean="0"/>
            </a:br>
            <a:r>
              <a:rPr lang="en-US" sz="3600" b="1" dirty="0" smtClean="0"/>
              <a:t>Key Tasks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b="1" dirty="0"/>
              <a:t>(1) edit usage and punctuation mistakes;</a:t>
            </a:r>
          </a:p>
          <a:p>
            <a:pPr marL="114300" indent="0">
              <a:buNone/>
            </a:pPr>
            <a:r>
              <a:rPr lang="en-US" b="1" dirty="0"/>
              <a:t>(2) fix mistakes that have to do with the grammar and </a:t>
            </a:r>
            <a:r>
              <a:rPr lang="en-US" b="1" dirty="0" smtClean="0"/>
              <a:t>	structure </a:t>
            </a:r>
            <a:r>
              <a:rPr lang="en-US" b="1" dirty="0"/>
              <a:t>of selected sentences;</a:t>
            </a:r>
          </a:p>
          <a:p>
            <a:pPr marL="114300" indent="0">
              <a:buNone/>
            </a:pPr>
            <a:r>
              <a:rPr lang="en-US" b="1" dirty="0"/>
              <a:t>(3) combine sentences and insure parallelism among </a:t>
            </a:r>
            <a:r>
              <a:rPr lang="en-US" b="1" dirty="0" smtClean="0"/>
              <a:t>	others</a:t>
            </a:r>
            <a:r>
              <a:rPr lang="en-US" b="1" dirty="0"/>
              <a:t>;</a:t>
            </a:r>
          </a:p>
          <a:p>
            <a:pPr marL="114300" indent="0">
              <a:buNone/>
            </a:pPr>
            <a:r>
              <a:rPr lang="en-US" b="1" dirty="0"/>
              <a:t>(4) improve word choice</a:t>
            </a:r>
          </a:p>
          <a:p>
            <a:pPr marL="114300" indent="0">
              <a:buNone/>
            </a:pPr>
            <a:r>
              <a:rPr lang="en-US" b="1" dirty="0"/>
              <a:t>(5) improve the way passages develop information</a:t>
            </a:r>
          </a:p>
          <a:p>
            <a:pPr marL="114300" indent="0">
              <a:buNone/>
            </a:pPr>
            <a:r>
              <a:rPr lang="en-US" b="1" dirty="0"/>
              <a:t>(6) trace thematic and structural relation among </a:t>
            </a:r>
            <a:r>
              <a:rPr lang="en-US" b="1" dirty="0" smtClean="0"/>
              <a:t>	paragraphs </a:t>
            </a:r>
          </a:p>
          <a:p>
            <a:pPr marL="114300" indent="0">
              <a:buNone/>
            </a:pPr>
            <a:r>
              <a:rPr lang="en-US" b="1" dirty="0" smtClean="0"/>
              <a:t>(</a:t>
            </a:r>
            <a:r>
              <a:rPr lang="en-US" b="1" dirty="0"/>
              <a:t>7) interpret graphs, tables, or charts in correlation </a:t>
            </a:r>
            <a:r>
              <a:rPr lang="en-US" b="1" dirty="0" smtClean="0"/>
              <a:t>	with </a:t>
            </a:r>
            <a:r>
              <a:rPr lang="en-US" b="1" dirty="0"/>
              <a:t>the passage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64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(C) </a:t>
            </a:r>
            <a:r>
              <a:rPr lang="en-US" b="1" dirty="0" smtClean="0"/>
              <a:t>Test </a:t>
            </a:r>
            <a:r>
              <a:rPr lang="en-US" b="1" dirty="0" smtClean="0"/>
              <a:t>Content / Essay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b="1" dirty="0" smtClean="0"/>
          </a:p>
          <a:p>
            <a:pPr marL="571500" indent="-457200">
              <a:buAutoNum type="arabicParenBoth"/>
            </a:pPr>
            <a:r>
              <a:rPr lang="en-US" b="1" dirty="0" smtClean="0"/>
              <a:t> Evidence</a:t>
            </a:r>
          </a:p>
          <a:p>
            <a:pPr marL="571500" indent="-457200">
              <a:buAutoNum type="arabicParenBoth"/>
            </a:pPr>
            <a:endParaRPr lang="en-US" b="1" dirty="0" smtClean="0"/>
          </a:p>
          <a:p>
            <a:pPr marL="571500" indent="-457200">
              <a:buAutoNum type="arabicParenBoth"/>
            </a:pPr>
            <a:r>
              <a:rPr lang="en-US" b="1" dirty="0" smtClean="0"/>
              <a:t> Reasoning</a:t>
            </a:r>
          </a:p>
          <a:p>
            <a:pPr marL="571500" indent="-457200">
              <a:buAutoNum type="arabicParenBoth"/>
            </a:pPr>
            <a:endParaRPr lang="en-US" b="1" dirty="0" smtClean="0"/>
          </a:p>
          <a:p>
            <a:pPr marL="571500" indent="-457200">
              <a:buAutoNum type="arabicParenBoth"/>
            </a:pPr>
            <a:r>
              <a:rPr lang="en-US" b="1" dirty="0" smtClean="0"/>
              <a:t> Stylistic Devices</a:t>
            </a:r>
          </a:p>
          <a:p>
            <a:pPr marL="571500" indent="-457200">
              <a:buAutoNum type="arabicParenBoth"/>
            </a:pPr>
            <a:endParaRPr lang="en-US" b="1" dirty="0" smtClean="0"/>
          </a:p>
          <a:p>
            <a:pPr marL="571500" indent="-457200">
              <a:buAutoNum type="arabicParenBoth"/>
            </a:pPr>
            <a:r>
              <a:rPr lang="en-US" b="1" dirty="0" smtClean="0"/>
              <a:t> Persuasive Elements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8895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Embedding sat </a:t>
            </a:r>
            <a:br>
              <a:rPr lang="en-US" b="1" dirty="0" smtClean="0"/>
            </a:br>
            <a:r>
              <a:rPr lang="en-US" b="1" dirty="0" smtClean="0"/>
              <a:t>into our school framework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b="1" dirty="0" smtClean="0"/>
              <a:t>SPECULATE:</a:t>
            </a:r>
          </a:p>
          <a:p>
            <a:pPr marL="114300" indent="0">
              <a:buNone/>
            </a:pPr>
            <a:endParaRPr lang="en-US" b="1" dirty="0" smtClean="0"/>
          </a:p>
          <a:p>
            <a:r>
              <a:rPr lang="en-US" b="1" dirty="0" smtClean="0"/>
              <a:t>Steps to Embed PSAT into our intermediate schools</a:t>
            </a:r>
          </a:p>
          <a:p>
            <a:endParaRPr lang="en-US" dirty="0" smtClean="0"/>
          </a:p>
          <a:p>
            <a:r>
              <a:rPr lang="en-US" b="1" dirty="0" smtClean="0"/>
              <a:t>Steps to embed PSAT/SAT into our secondary schools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3414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187</TotalTime>
  <Words>174</Words>
  <Application>Microsoft Macintosh PowerPoint</Application>
  <PresentationFormat>On-screen Show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Apothecary</vt:lpstr>
      <vt:lpstr>PSAT/SAT  Strategic Test Taker  Reading, Writing and Language components</vt:lpstr>
      <vt:lpstr>Standardized Tests</vt:lpstr>
      <vt:lpstr>Old v/s nEW  Dilemma</vt:lpstr>
      <vt:lpstr>(A) Test Content / Reading</vt:lpstr>
      <vt:lpstr>Reading Key Tasks</vt:lpstr>
      <vt:lpstr>(B) Test Content /  Writing &amp; Language</vt:lpstr>
      <vt:lpstr>Writing &amp; Language  Key Tasks</vt:lpstr>
      <vt:lpstr>(C) Test Content / Essay</vt:lpstr>
      <vt:lpstr>Embedding sat  into our school framework</vt:lpstr>
      <vt:lpstr>Q &amp; A</vt:lpstr>
      <vt:lpstr>Thank you</vt:lpstr>
    </vt:vector>
  </TitlesOfParts>
  <Company>LIU / AMJAD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PSAT/SAT  Strategic Test Taker  Reading, Writing and Language components</dc:title>
  <dc:creator>Yaacoub Hammoud</dc:creator>
  <cp:lastModifiedBy>Yaacoub Hammoud</cp:lastModifiedBy>
  <cp:revision>15</cp:revision>
  <dcterms:created xsi:type="dcterms:W3CDTF">2016-04-30T20:45:47Z</dcterms:created>
  <dcterms:modified xsi:type="dcterms:W3CDTF">2016-05-01T09:46:20Z</dcterms:modified>
</cp:coreProperties>
</file>