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283" r:id="rId3"/>
    <p:sldId id="257" r:id="rId4"/>
    <p:sldId id="280" r:id="rId5"/>
    <p:sldId id="281" r:id="rId6"/>
    <p:sldId id="282" r:id="rId7"/>
    <p:sldId id="284" r:id="rId8"/>
    <p:sldId id="286" r:id="rId9"/>
    <p:sldId id="285" r:id="rId10"/>
    <p:sldId id="287" r:id="rId11"/>
    <p:sldId id="288" r:id="rId12"/>
    <p:sldId id="289" r:id="rId13"/>
    <p:sldId id="290" r:id="rId14"/>
    <p:sldId id="291" r:id="rId15"/>
    <p:sldId id="292" r:id="rId16"/>
    <p:sldId id="293" r:id="rId17"/>
    <p:sldId id="294" r:id="rId18"/>
    <p:sldId id="325" r:id="rId19"/>
    <p:sldId id="295" r:id="rId20"/>
    <p:sldId id="296" r:id="rId21"/>
    <p:sldId id="297" r:id="rId22"/>
    <p:sldId id="298" r:id="rId23"/>
    <p:sldId id="299" r:id="rId24"/>
    <p:sldId id="300" r:id="rId25"/>
    <p:sldId id="312" r:id="rId26"/>
    <p:sldId id="301" r:id="rId27"/>
    <p:sldId id="326" r:id="rId28"/>
    <p:sldId id="302" r:id="rId29"/>
    <p:sldId id="303" r:id="rId30"/>
    <p:sldId id="304" r:id="rId31"/>
    <p:sldId id="305" r:id="rId32"/>
    <p:sldId id="306" r:id="rId33"/>
    <p:sldId id="307" r:id="rId34"/>
    <p:sldId id="308" r:id="rId35"/>
    <p:sldId id="309" r:id="rId36"/>
    <p:sldId id="310" r:id="rId37"/>
    <p:sldId id="311" r:id="rId38"/>
    <p:sldId id="313" r:id="rId39"/>
    <p:sldId id="322" r:id="rId40"/>
    <p:sldId id="314" r:id="rId41"/>
    <p:sldId id="315" r:id="rId42"/>
    <p:sldId id="329" r:id="rId43"/>
    <p:sldId id="316" r:id="rId44"/>
    <p:sldId id="330" r:id="rId45"/>
    <p:sldId id="317" r:id="rId46"/>
    <p:sldId id="331" r:id="rId47"/>
    <p:sldId id="318" r:id="rId48"/>
    <p:sldId id="319" r:id="rId49"/>
    <p:sldId id="320" r:id="rId50"/>
    <p:sldId id="323" r:id="rId51"/>
    <p:sldId id="332" r:id="rId52"/>
    <p:sldId id="333" r:id="rId53"/>
    <p:sldId id="335" r:id="rId54"/>
    <p:sldId id="334" r:id="rId55"/>
    <p:sldId id="336" r:id="rId56"/>
    <p:sldId id="337" r:id="rId57"/>
    <p:sldId id="324" r:id="rId58"/>
    <p:sldId id="338" r:id="rId59"/>
    <p:sldId id="341" r:id="rId60"/>
    <p:sldId id="342" r:id="rId61"/>
    <p:sldId id="339" r:id="rId62"/>
    <p:sldId id="343" r:id="rId63"/>
    <p:sldId id="340" r:id="rId64"/>
    <p:sldId id="344" r:id="rId65"/>
    <p:sldId id="327" r:id="rId66"/>
    <p:sldId id="328" r:id="rId67"/>
    <p:sldId id="279"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B92D14"/>
    <a:srgbClr val="35759D"/>
    <a:srgbClr val="35B19D"/>
    <a:srgbClr val="0583BB"/>
    <a:srgbClr val="D9D9D9"/>
    <a:srgbClr val="0069C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596" autoAdjust="0"/>
  </p:normalViewPr>
  <p:slideViewPr>
    <p:cSldViewPr>
      <p:cViewPr varScale="1">
        <p:scale>
          <a:sx n="82" d="100"/>
          <a:sy n="82" d="100"/>
        </p:scale>
        <p:origin x="941"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A46B538-7B2E-E196-0637-673B2C48DAF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81923" name="Rectangle 3">
            <a:extLst>
              <a:ext uri="{FF2B5EF4-FFF2-40B4-BE49-F238E27FC236}">
                <a16:creationId xmlns:a16="http://schemas.microsoft.com/office/drawing/2014/main" id="{63900279-D064-0352-E515-A35E85849ACC}"/>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24" name="Rectangle 4">
            <a:extLst>
              <a:ext uri="{FF2B5EF4-FFF2-40B4-BE49-F238E27FC236}">
                <a16:creationId xmlns:a16="http://schemas.microsoft.com/office/drawing/2014/main" id="{58AFFA53-4BB1-3899-5E5A-5E95F8B433F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a:extLst>
              <a:ext uri="{FF2B5EF4-FFF2-40B4-BE49-F238E27FC236}">
                <a16:creationId xmlns:a16="http://schemas.microsoft.com/office/drawing/2014/main" id="{DB678F6E-C59C-CBE8-0BB0-3A7DBEA200BC}"/>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6" name="Rectangle 6">
            <a:extLst>
              <a:ext uri="{FF2B5EF4-FFF2-40B4-BE49-F238E27FC236}">
                <a16:creationId xmlns:a16="http://schemas.microsoft.com/office/drawing/2014/main" id="{BEF655DF-BA48-5299-1D43-A791D7786CCC}"/>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81927" name="Rectangle 7">
            <a:extLst>
              <a:ext uri="{FF2B5EF4-FFF2-40B4-BE49-F238E27FC236}">
                <a16:creationId xmlns:a16="http://schemas.microsoft.com/office/drawing/2014/main" id="{3A4ACBC4-860C-BC03-3FF1-DA4899B7CEF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F68634F-28FB-4E90-93FC-CE127CB1B4E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25879D8-4391-E9DE-8976-8E8C092A8042}"/>
              </a:ext>
            </a:extLst>
          </p:cNvPr>
          <p:cNvSpPr>
            <a:spLocks noGrp="1" noChangeArrowheads="1"/>
          </p:cNvSpPr>
          <p:nvPr>
            <p:ph type="sldNum" sz="quarter" idx="5"/>
          </p:nvPr>
        </p:nvSpPr>
        <p:spPr>
          <a:ln/>
        </p:spPr>
        <p:txBody>
          <a:bodyPr/>
          <a:lstStyle/>
          <a:p>
            <a:fld id="{3587BB67-003E-487F-BC12-6B8C5AA06C18}" type="slidenum">
              <a:rPr lang="en-US" altLang="en-US"/>
              <a:pPr/>
              <a:t>1</a:t>
            </a:fld>
            <a:endParaRPr lang="en-US" altLang="en-US"/>
          </a:p>
        </p:txBody>
      </p:sp>
      <p:sp>
        <p:nvSpPr>
          <p:cNvPr id="107522" name="Rectangle 2">
            <a:extLst>
              <a:ext uri="{FF2B5EF4-FFF2-40B4-BE49-F238E27FC236}">
                <a16:creationId xmlns:a16="http://schemas.microsoft.com/office/drawing/2014/main" id="{D1B33B2A-C821-2C4D-146E-3EA060FC339D}"/>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7804662-75A3-9F03-BCE4-8A05FD240EC2}"/>
              </a:ext>
            </a:extLst>
          </p:cNvPr>
          <p:cNvSpPr>
            <a:spLocks noGrp="1" noChangeArrowheads="1"/>
          </p:cNvSpPr>
          <p:nvPr>
            <p:ph type="body" idx="1"/>
          </p:nvPr>
        </p:nvSpPr>
        <p:spPr/>
        <p:txBody>
          <a:bodyPr/>
          <a:lstStyle/>
          <a:p>
            <a:endParaRPr lang="ru-R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3531B93-B287-F673-78F0-1BA65905EB9F}"/>
              </a:ext>
            </a:extLst>
          </p:cNvPr>
          <p:cNvSpPr>
            <a:spLocks noGrp="1" noChangeArrowheads="1"/>
          </p:cNvSpPr>
          <p:nvPr>
            <p:ph type="sldNum" sz="quarter" idx="5"/>
          </p:nvPr>
        </p:nvSpPr>
        <p:spPr>
          <a:ln/>
        </p:spPr>
        <p:txBody>
          <a:bodyPr/>
          <a:lstStyle/>
          <a:p>
            <a:fld id="{B82F0480-F247-4456-B9B6-93C2EBD19F79}" type="slidenum">
              <a:rPr lang="en-US" altLang="en-US"/>
              <a:pPr/>
              <a:t>3</a:t>
            </a:fld>
            <a:endParaRPr lang="en-US" altLang="en-US"/>
          </a:p>
        </p:txBody>
      </p:sp>
      <p:sp>
        <p:nvSpPr>
          <p:cNvPr id="112642" name="Rectangle 2">
            <a:extLst>
              <a:ext uri="{FF2B5EF4-FFF2-40B4-BE49-F238E27FC236}">
                <a16:creationId xmlns:a16="http://schemas.microsoft.com/office/drawing/2014/main" id="{A963EDF8-D66B-7505-2D95-8EFE8CEE8A94}"/>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52D0919C-E15F-9902-77D7-807E1884DE36}"/>
              </a:ext>
            </a:extLst>
          </p:cNvPr>
          <p:cNvSpPr>
            <a:spLocks noGrp="1" noChangeArrowheads="1"/>
          </p:cNvSpPr>
          <p:nvPr>
            <p:ph type="body" idx="1"/>
          </p:nvPr>
        </p:nvSpPr>
        <p:spPr/>
        <p:txBody>
          <a:bodyPr/>
          <a:lstStyle/>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7ADCDA-8412-0179-1135-D61ECC598DF6}"/>
              </a:ext>
            </a:extLst>
          </p:cNvPr>
          <p:cNvSpPr>
            <a:spLocks noGrp="1" noChangeArrowheads="1"/>
          </p:cNvSpPr>
          <p:nvPr>
            <p:ph type="sldNum" sz="quarter" idx="5"/>
          </p:nvPr>
        </p:nvSpPr>
        <p:spPr>
          <a:ln/>
        </p:spPr>
        <p:txBody>
          <a:bodyPr/>
          <a:lstStyle/>
          <a:p>
            <a:fld id="{65DA84A0-DD92-4D62-A51C-A16109B6A3D8}" type="slidenum">
              <a:rPr lang="en-US" altLang="en-US"/>
              <a:pPr/>
              <a:t>67</a:t>
            </a:fld>
            <a:endParaRPr lang="en-US" altLang="en-US"/>
          </a:p>
        </p:txBody>
      </p:sp>
      <p:sp>
        <p:nvSpPr>
          <p:cNvPr id="110594" name="Rectangle 2">
            <a:extLst>
              <a:ext uri="{FF2B5EF4-FFF2-40B4-BE49-F238E27FC236}">
                <a16:creationId xmlns:a16="http://schemas.microsoft.com/office/drawing/2014/main" id="{7EC50DAA-A429-2701-2260-A2E9D61BD955}"/>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8F7D3732-507D-6737-CABD-D05BBA988E99}"/>
              </a:ext>
            </a:extLst>
          </p:cNvPr>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3D2C-C547-C795-90F4-221B6B5D215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5A41DFD-E8E6-B71E-BD56-2CC9F93385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564FE6A-7921-903C-3E7B-A30AC3E97769}"/>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5" name="Footer Placeholder 4">
            <a:extLst>
              <a:ext uri="{FF2B5EF4-FFF2-40B4-BE49-F238E27FC236}">
                <a16:creationId xmlns:a16="http://schemas.microsoft.com/office/drawing/2014/main" id="{78294DA7-8A52-F42A-2366-A4D6A3127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01399-8831-87B3-56CF-DC33ADE6B5BF}"/>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2156611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357F-D8E7-72EA-F890-7BFBF9DE71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7DE89F-59C8-8368-54AB-E780587F1F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22077-9F71-84EF-9732-0387A46EA107}"/>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5" name="Footer Placeholder 4">
            <a:extLst>
              <a:ext uri="{FF2B5EF4-FFF2-40B4-BE49-F238E27FC236}">
                <a16:creationId xmlns:a16="http://schemas.microsoft.com/office/drawing/2014/main" id="{DA295083-BB00-F68B-59B3-FECE75AA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B0C8C-544D-B229-B031-85CE0A4F7231}"/>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8705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B612D2-A54D-1644-9D73-5B094813B4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71D485-6D31-31B8-FB05-B79CC36F042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CD3CD-4FBD-61CF-2F43-E907BFFE1C62}"/>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5" name="Footer Placeholder 4">
            <a:extLst>
              <a:ext uri="{FF2B5EF4-FFF2-40B4-BE49-F238E27FC236}">
                <a16:creationId xmlns:a16="http://schemas.microsoft.com/office/drawing/2014/main" id="{7C88D66E-8733-2782-3802-64667E096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5278B-CA14-D075-0881-22DBBA4CEE22}"/>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5710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BC9C-ED69-3357-1399-923C32C06A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957E49-6CB3-DBA5-29D6-027D3D40E1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EAF51-2B95-63A1-2F4E-2E126E168A39}"/>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5" name="Footer Placeholder 4">
            <a:extLst>
              <a:ext uri="{FF2B5EF4-FFF2-40B4-BE49-F238E27FC236}">
                <a16:creationId xmlns:a16="http://schemas.microsoft.com/office/drawing/2014/main" id="{9F95C585-7F56-37B0-B5A5-31A4195CD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9EE79-0B15-73A5-E9AA-8FD1A73D0D30}"/>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531858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B47F-ACAF-48F3-CAB7-A96BFFA29C3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72BADD6-76A6-897B-90C7-030C1926995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FB9562-A42F-A2D7-75B0-C3C92A53A157}"/>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5" name="Footer Placeholder 4">
            <a:extLst>
              <a:ext uri="{FF2B5EF4-FFF2-40B4-BE49-F238E27FC236}">
                <a16:creationId xmlns:a16="http://schemas.microsoft.com/office/drawing/2014/main" id="{CAD79937-57CA-737E-744C-6D9E44337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83352-2D78-CEC0-6143-18BA885A6C03}"/>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287800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51C6E-7A3D-4872-8F07-48F8470AA9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EB4F6-207F-1DFC-391B-DB38025AB12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A21FB-F435-3E5A-14E0-4C9582CAF32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2F361-0C86-BE3A-D19A-9C89A6486FE7}"/>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6" name="Footer Placeholder 5">
            <a:extLst>
              <a:ext uri="{FF2B5EF4-FFF2-40B4-BE49-F238E27FC236}">
                <a16:creationId xmlns:a16="http://schemas.microsoft.com/office/drawing/2014/main" id="{CEC75B64-E8E1-09E7-2975-239E3A7B1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7294-1ED7-4212-BF52-F1D8C71614F3}"/>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266322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8350-A3C2-4F49-DF1C-CE2F66438BB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B657A-1553-BE2F-BE7C-5883CAFBE2B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CF1ED-4A55-2047-6F47-C599961E9AF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C01EED-F045-7A27-EA0D-8F605D2393A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F222CA-212B-12AC-0119-78507445AC9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99D88-7C28-185F-2E6A-064778D6676B}"/>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8" name="Footer Placeholder 7">
            <a:extLst>
              <a:ext uri="{FF2B5EF4-FFF2-40B4-BE49-F238E27FC236}">
                <a16:creationId xmlns:a16="http://schemas.microsoft.com/office/drawing/2014/main" id="{36A6546C-DAFB-66DF-8C06-46475A75C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3909C0-0DCB-23AD-9F23-9D4D3D0F6C03}"/>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230071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E74F-9BC1-2301-C0F6-16CCBA6946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2E1FBD-2803-10C0-A3FF-11A8C9B6998D}"/>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4" name="Footer Placeholder 3">
            <a:extLst>
              <a:ext uri="{FF2B5EF4-FFF2-40B4-BE49-F238E27FC236}">
                <a16:creationId xmlns:a16="http://schemas.microsoft.com/office/drawing/2014/main" id="{EBF63448-B566-D5CB-D62B-A57712D7E0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5743B8-B18A-F9D8-0CB0-58DFF6C36A80}"/>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72381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342D1-BCDC-ABD8-38CC-F878ECAC4BEA}"/>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3" name="Footer Placeholder 2">
            <a:extLst>
              <a:ext uri="{FF2B5EF4-FFF2-40B4-BE49-F238E27FC236}">
                <a16:creationId xmlns:a16="http://schemas.microsoft.com/office/drawing/2014/main" id="{EFE307C2-C1FF-14E5-AADC-5F613CF39F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AF22E5-1A93-098D-C497-EE2552A6138F}"/>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360533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E366-E74A-32FB-763A-C438F110253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448E0F-967E-FC83-3D93-F7480629DBA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7B95E-BEB3-9663-86E7-B0D4CBC048D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3AD5F0-AF9E-F47F-42E5-6793CAEC199C}"/>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6" name="Footer Placeholder 5">
            <a:extLst>
              <a:ext uri="{FF2B5EF4-FFF2-40B4-BE49-F238E27FC236}">
                <a16:creationId xmlns:a16="http://schemas.microsoft.com/office/drawing/2014/main" id="{C65629AB-6964-4FC7-1422-E829AF42B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46540-FCC7-293A-A3D3-70707C71EC96}"/>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413082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A802-1132-12F9-A0B2-98628BE040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4179878-B55B-F0C2-EAE3-7EF223BD998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ED4BA11-FCF5-AC88-7B6A-CD52958D88B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FD061E8-9D13-2992-AF1B-CB20BD6D3D18}"/>
              </a:ext>
            </a:extLst>
          </p:cNvPr>
          <p:cNvSpPr>
            <a:spLocks noGrp="1"/>
          </p:cNvSpPr>
          <p:nvPr>
            <p:ph type="dt" sz="half" idx="10"/>
          </p:nvPr>
        </p:nvSpPr>
        <p:spPr/>
        <p:txBody>
          <a:bodyPr/>
          <a:lstStyle/>
          <a:p>
            <a:fld id="{F1F16414-5D08-4230-B2C4-6C4891574E47}" type="datetimeFigureOut">
              <a:rPr lang="en-US" smtClean="0"/>
              <a:t>4/22/2024</a:t>
            </a:fld>
            <a:endParaRPr lang="en-US"/>
          </a:p>
        </p:txBody>
      </p:sp>
      <p:sp>
        <p:nvSpPr>
          <p:cNvPr id="6" name="Footer Placeholder 5">
            <a:extLst>
              <a:ext uri="{FF2B5EF4-FFF2-40B4-BE49-F238E27FC236}">
                <a16:creationId xmlns:a16="http://schemas.microsoft.com/office/drawing/2014/main" id="{3412FC67-A3E5-95B9-276D-7789C445B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B0D37-2E08-3171-EB83-4C0BB3DDAC2C}"/>
              </a:ext>
            </a:extLst>
          </p:cNvPr>
          <p:cNvSpPr>
            <a:spLocks noGrp="1"/>
          </p:cNvSpPr>
          <p:nvPr>
            <p:ph type="sldNum" sz="quarter" idx="12"/>
          </p:nvPr>
        </p:nvSpPr>
        <p:spPr/>
        <p:txBody>
          <a:bodyPr/>
          <a:lstStyle/>
          <a:p>
            <a:fld id="{1152AB41-FF16-41E5-9ACD-C1D89AE86291}" type="slidenum">
              <a:rPr lang="en-US" smtClean="0"/>
              <a:t>‹#›</a:t>
            </a:fld>
            <a:endParaRPr lang="en-US"/>
          </a:p>
        </p:txBody>
      </p:sp>
    </p:spTree>
    <p:extLst>
      <p:ext uri="{BB962C8B-B14F-4D97-AF65-F5344CB8AC3E}">
        <p14:creationId xmlns:p14="http://schemas.microsoft.com/office/powerpoint/2010/main" val="152719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CCAE3-DDAD-9C9B-C7AC-DDAFC31AFF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9893BD-168B-68F6-A7C9-42AF472562D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E7E1C-3CB7-2FEB-61EB-2C451203FC8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F1F16414-5D08-4230-B2C4-6C4891574E47}" type="datetimeFigureOut">
              <a:rPr lang="en-US" smtClean="0"/>
              <a:t>4/22/2024</a:t>
            </a:fld>
            <a:endParaRPr lang="en-US"/>
          </a:p>
        </p:txBody>
      </p:sp>
      <p:sp>
        <p:nvSpPr>
          <p:cNvPr id="5" name="Footer Placeholder 4">
            <a:extLst>
              <a:ext uri="{FF2B5EF4-FFF2-40B4-BE49-F238E27FC236}">
                <a16:creationId xmlns:a16="http://schemas.microsoft.com/office/drawing/2014/main" id="{D736B7FB-009C-28A7-C07C-3B49158CACA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5D1622-81F9-6009-8A8E-D52824D10C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1152AB41-FF16-41E5-9ACD-C1D89AE86291}" type="slidenum">
              <a:rPr lang="en-US" smtClean="0"/>
              <a:t>‹#›</a:t>
            </a:fld>
            <a:endParaRPr lang="en-US"/>
          </a:p>
        </p:txBody>
      </p:sp>
    </p:spTree>
    <p:extLst>
      <p:ext uri="{BB962C8B-B14F-4D97-AF65-F5344CB8AC3E}">
        <p14:creationId xmlns:p14="http://schemas.microsoft.com/office/powerpoint/2010/main" val="2866295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entrepreneurshipinabox.com/1246/77-business-improvement-77-days/"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21000"/>
            <a:lum/>
          </a:blip>
          <a:srcRect/>
          <a:stretch>
            <a:fillRect/>
          </a:stretch>
        </a:blipFill>
        <a:effectLst/>
      </p:bgPr>
    </p:bg>
    <p:spTree>
      <p:nvGrpSpPr>
        <p:cNvPr id="1" name=""/>
        <p:cNvGrpSpPr/>
        <p:nvPr/>
      </p:nvGrpSpPr>
      <p:grpSpPr>
        <a:xfrm>
          <a:off x="0" y="0"/>
          <a:ext cx="0" cy="0"/>
          <a:chOff x="0" y="0"/>
          <a:chExt cx="0" cy="0"/>
        </a:xfrm>
      </p:grpSpPr>
      <p:sp>
        <p:nvSpPr>
          <p:cNvPr id="2053" name="Rectangle 5">
            <a:extLst>
              <a:ext uri="{FF2B5EF4-FFF2-40B4-BE49-F238E27FC236}">
                <a16:creationId xmlns:a16="http://schemas.microsoft.com/office/drawing/2014/main" id="{BAE5DB9E-33A4-0549-9839-556D89C8F32F}"/>
              </a:ext>
            </a:extLst>
          </p:cNvPr>
          <p:cNvSpPr>
            <a:spLocks noGrp="1" noChangeArrowheads="1"/>
          </p:cNvSpPr>
          <p:nvPr>
            <p:ph type="ctrTitle"/>
          </p:nvPr>
        </p:nvSpPr>
        <p:spPr>
          <a:xfrm>
            <a:off x="685800" y="381000"/>
            <a:ext cx="8072437" cy="728662"/>
          </a:xfrm>
          <a:effectLst>
            <a:outerShdw dist="17961" dir="2700000" algn="ctr" rotWithShape="0">
              <a:srgbClr val="008000"/>
            </a:outerShdw>
          </a:effectLst>
        </p:spPr>
        <p:txBody>
          <a:bodyPr>
            <a:normAutofit fontScale="90000"/>
          </a:bodyPr>
          <a:lstStyle/>
          <a:p>
            <a:pPr algn="ctr"/>
            <a:r>
              <a:rPr lang="en-US" sz="3200" b="0" i="0" dirty="0">
                <a:solidFill>
                  <a:srgbClr val="242424"/>
                </a:solidFill>
                <a:effectLst/>
                <a:latin typeface="Segoe UI" panose="020B0502040204020203" pitchFamily="34" charset="0"/>
              </a:rPr>
              <a:t>Navigating the Educational AI Wave: Change Management and Embracing Resistance</a:t>
            </a:r>
            <a:endParaRPr lang="ru-RU" altLang="en-US" sz="4800" dirty="0"/>
          </a:p>
        </p:txBody>
      </p:sp>
      <p:sp>
        <p:nvSpPr>
          <p:cNvPr id="2056" name="Rectangle 8">
            <a:extLst>
              <a:ext uri="{FF2B5EF4-FFF2-40B4-BE49-F238E27FC236}">
                <a16:creationId xmlns:a16="http://schemas.microsoft.com/office/drawing/2014/main" id="{0EF2D603-F1A0-5819-A297-D15849DBCC8A}"/>
              </a:ext>
            </a:extLst>
          </p:cNvPr>
          <p:cNvSpPr>
            <a:spLocks noGrp="1" noChangeArrowheads="1"/>
          </p:cNvSpPr>
          <p:nvPr>
            <p:ph type="subTitle" idx="1"/>
          </p:nvPr>
        </p:nvSpPr>
        <p:spPr>
          <a:xfrm>
            <a:off x="3276600" y="6492551"/>
            <a:ext cx="3124200" cy="476250"/>
          </a:xfrm>
          <a:effectLst>
            <a:outerShdw dist="17961" dir="2700000" algn="ctr" rotWithShape="0">
              <a:srgbClr val="008000"/>
            </a:outerShdw>
          </a:effectLst>
        </p:spPr>
        <p:txBody>
          <a:bodyPr/>
          <a:lstStyle/>
          <a:p>
            <a:pPr algn="ctr">
              <a:lnSpc>
                <a:spcPct val="90000"/>
              </a:lnSpc>
            </a:pPr>
            <a:r>
              <a:rPr lang="en-US" altLang="en-US" dirty="0">
                <a:solidFill>
                  <a:srgbClr val="92D050"/>
                </a:solidFill>
              </a:rPr>
              <a:t>Nadine Haidar PhD.</a:t>
            </a:r>
            <a:endParaRPr lang="ru-RU" altLang="en-US" dirty="0">
              <a:solidFill>
                <a:srgbClr val="92D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75BC18-D777-3735-791E-C3178FD8FCD2}"/>
              </a:ext>
            </a:extLst>
          </p:cNvPr>
          <p:cNvSpPr txBox="1"/>
          <p:nvPr/>
        </p:nvSpPr>
        <p:spPr>
          <a:xfrm>
            <a:off x="457200" y="381000"/>
            <a:ext cx="8229600" cy="5078313"/>
          </a:xfrm>
          <a:prstGeom prst="rect">
            <a:avLst/>
          </a:prstGeom>
          <a:noFill/>
        </p:spPr>
        <p:txBody>
          <a:bodyPr wrap="square" rtlCol="0">
            <a:spAutoFit/>
          </a:bodyPr>
          <a:lstStyle/>
          <a:p>
            <a:pPr marL="285750" indent="-285750">
              <a:buFont typeface="Arial" panose="020B0604020202020204" pitchFamily="34" charset="0"/>
              <a:buChar char="•"/>
            </a:pPr>
            <a:r>
              <a:rPr lang="en-US" sz="5400" dirty="0"/>
              <a:t>This is an exciting time for education </a:t>
            </a:r>
          </a:p>
          <a:p>
            <a:pPr marL="285750" indent="-285750">
              <a:buFont typeface="Arial" panose="020B0604020202020204" pitchFamily="34" charset="0"/>
              <a:buChar char="•"/>
            </a:pPr>
            <a:r>
              <a:rPr lang="en-US" sz="5400" dirty="0"/>
              <a:t>Together we can ensure a smooth transition that benefits both teachers and students</a:t>
            </a:r>
          </a:p>
        </p:txBody>
      </p:sp>
    </p:spTree>
    <p:extLst>
      <p:ext uri="{BB962C8B-B14F-4D97-AF65-F5344CB8AC3E}">
        <p14:creationId xmlns:p14="http://schemas.microsoft.com/office/powerpoint/2010/main" val="293129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080135E-2046-8778-3FD4-463182C31A68}"/>
              </a:ext>
            </a:extLst>
          </p:cNvPr>
          <p:cNvSpPr/>
          <p:nvPr/>
        </p:nvSpPr>
        <p:spPr>
          <a:xfrm>
            <a:off x="736979" y="1012536"/>
            <a:ext cx="3459975" cy="3163224"/>
          </a:xfrm>
          <a:prstGeom prst="rect">
            <a:avLst/>
          </a:prstGeom>
        </p:spPr>
        <p:txBody>
          <a:bodyPr vert="horz" lIns="91440" tIns="45720" rIns="91440" bIns="45720" rtlCol="0" anchor="t">
            <a:normAutofit/>
            <a:scene3d>
              <a:camera prst="orthographicFront"/>
              <a:lightRig rig="soft" dir="t">
                <a:rot lat="0" lon="0" rev="15600000"/>
              </a:lightRig>
            </a:scene3d>
            <a:sp3d extrusionH="57150" prstMaterial="softEdge">
              <a:bevelT w="25400" h="38100"/>
            </a:sp3d>
          </a:bodyPr>
          <a:lstStyle/>
          <a:p>
            <a:pPr>
              <a:lnSpc>
                <a:spcPct val="90000"/>
              </a:lnSpc>
              <a:spcBef>
                <a:spcPct val="0"/>
              </a:spcBef>
              <a:spcAft>
                <a:spcPts val="600"/>
              </a:spcAft>
            </a:pPr>
            <a:r>
              <a:rPr lang="en-US" sz="4200" b="1" cap="none" spc="0">
                <a:ln/>
                <a:effectLst/>
                <a:latin typeface="+mj-lt"/>
                <a:ea typeface="+mj-ea"/>
                <a:cs typeface="+mj-cs"/>
              </a:rPr>
              <a:t>Why we need CHANGE?</a:t>
            </a:r>
          </a:p>
        </p:txBody>
      </p:sp>
      <p:sp>
        <p:nvSpPr>
          <p:cNvPr id="4" name="Rectangle 3">
            <a:extLst>
              <a:ext uri="{FF2B5EF4-FFF2-40B4-BE49-F238E27FC236}">
                <a16:creationId xmlns:a16="http://schemas.microsoft.com/office/drawing/2014/main" id="{B0472E4C-EEAF-2824-6911-75380A255CDF}"/>
              </a:ext>
            </a:extLst>
          </p:cNvPr>
          <p:cNvSpPr/>
          <p:nvPr/>
        </p:nvSpPr>
        <p:spPr>
          <a:xfrm>
            <a:off x="736978" y="4389120"/>
            <a:ext cx="3306171" cy="1192815"/>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nSpc>
                <a:spcPct val="90000"/>
              </a:lnSpc>
              <a:spcBef>
                <a:spcPts val="1000"/>
              </a:spcBef>
            </a:pPr>
            <a:r>
              <a:rPr lang="en-US" sz="2400" b="1" cap="none" spc="0">
                <a:ln/>
                <a:effectLst/>
              </a:rPr>
              <a:t>Why do people resist CHANGE?</a:t>
            </a: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3051498"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2708597"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1305" y="401193"/>
            <a:ext cx="3853890" cy="3051499"/>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78A6CAD-7F39-DF52-CAE1-371D52A9514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2876" r="7033" b="-2"/>
          <a:stretch/>
        </p:blipFill>
        <p:spPr>
          <a:xfrm>
            <a:off x="4572000" y="1012536"/>
            <a:ext cx="3567121"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197948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range coloured pencil standing out from the crowd of black pencils">
            <a:extLst>
              <a:ext uri="{FF2B5EF4-FFF2-40B4-BE49-F238E27FC236}">
                <a16:creationId xmlns:a16="http://schemas.microsoft.com/office/drawing/2014/main" id="{F598CBCA-EA19-0E98-0F6F-66EFDD6065E8}"/>
              </a:ext>
            </a:extLst>
          </p:cNvPr>
          <p:cNvPicPr>
            <a:picLocks noChangeAspect="1"/>
          </p:cNvPicPr>
          <p:nvPr/>
        </p:nvPicPr>
        <p:blipFill rotWithShape="1">
          <a:blip r:embed="rId2"/>
          <a:srcRect l="7941" r="42370"/>
          <a:stretch/>
        </p:blipFill>
        <p:spPr>
          <a:xfrm>
            <a:off x="-7414" y="10"/>
            <a:ext cx="5679453" cy="6857990"/>
          </a:xfrm>
          <a:prstGeom prst="rect">
            <a:avLst/>
          </a:prstGeom>
        </p:spPr>
      </p:pic>
      <p:cxnSp>
        <p:nvCxnSpPr>
          <p:cNvPr id="9" name="Straight Connector 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4F2EEBD-59CF-C3E6-CC32-DAF47C0EE831}"/>
              </a:ext>
            </a:extLst>
          </p:cNvPr>
          <p:cNvSpPr txBox="1"/>
          <p:nvPr/>
        </p:nvSpPr>
        <p:spPr>
          <a:xfrm>
            <a:off x="5701586" y="73071"/>
            <a:ext cx="3442414" cy="5913783"/>
          </a:xfrm>
          <a:prstGeom prst="rect">
            <a:avLst/>
          </a:prstGeom>
        </p:spPr>
        <p:txBody>
          <a:bodyPr vert="horz" lIns="91440" tIns="45720" rIns="91440" bIns="45720" rtlCol="0">
            <a:noAutofit/>
          </a:bodyPr>
          <a:lstStyle/>
          <a:p>
            <a:pPr>
              <a:lnSpc>
                <a:spcPct val="90000"/>
              </a:lnSpc>
              <a:spcAft>
                <a:spcPts val="600"/>
              </a:spcAft>
            </a:pPr>
            <a:r>
              <a:rPr lang="en-US" sz="3200" b="0" i="0" dirty="0">
                <a:effectLst/>
              </a:rPr>
              <a:t>Managing resistance to change is essential to the success of all change efforts in each company. Dealing with resistance largely depends on your ability to recognize the real sources or causes of resistance to change.</a:t>
            </a:r>
            <a:endParaRPr lang="en-US" sz="3200" dirty="0"/>
          </a:p>
        </p:txBody>
      </p:sp>
    </p:spTree>
    <p:extLst>
      <p:ext uri="{BB962C8B-B14F-4D97-AF65-F5344CB8AC3E}">
        <p14:creationId xmlns:p14="http://schemas.microsoft.com/office/powerpoint/2010/main" val="333012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14100F04-1006-FEB4-E361-74124CC17E0D}"/>
              </a:ext>
            </a:extLst>
          </p:cNvPr>
          <p:cNvPicPr>
            <a:picLocks noChangeAspect="1"/>
          </p:cNvPicPr>
          <p:nvPr/>
        </p:nvPicPr>
        <p:blipFill rotWithShape="1">
          <a:blip r:embed="rId2"/>
          <a:srcRect l="53935" r="9677"/>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1F4C656-A108-367E-AA8A-3B23E4799A79}"/>
              </a:ext>
            </a:extLst>
          </p:cNvPr>
          <p:cNvSpPr txBox="1"/>
          <p:nvPr/>
        </p:nvSpPr>
        <p:spPr>
          <a:xfrm>
            <a:off x="3971923" y="1447800"/>
            <a:ext cx="5257800" cy="3496878"/>
          </a:xfrm>
          <a:prstGeom prst="rect">
            <a:avLst/>
          </a:prstGeom>
        </p:spPr>
        <p:txBody>
          <a:bodyPr vert="horz" lIns="91440" tIns="45720" rIns="91440" bIns="45720" rtlCol="0" anchor="ctr">
            <a:noAutofit/>
          </a:bodyPr>
          <a:lstStyle/>
          <a:p>
            <a:pPr>
              <a:lnSpc>
                <a:spcPct val="90000"/>
              </a:lnSpc>
              <a:spcAft>
                <a:spcPts val="600"/>
              </a:spcAft>
            </a:pPr>
            <a:r>
              <a:rPr lang="en-US" sz="3200" b="0" i="0" dirty="0">
                <a:effectLst/>
              </a:rPr>
              <a:t>Organizational change is an activity of transformation or modification of something in your organizational system. The primary purpose of this activity is to </a:t>
            </a:r>
            <a:r>
              <a:rPr lang="en-US" sz="3200" b="1" i="0" u="none" strike="noStrike" dirty="0">
                <a:effectLst/>
                <a:hlinkClick r:id="rId3"/>
              </a:rPr>
              <a:t>improve your business performance</a:t>
            </a:r>
            <a:r>
              <a:rPr lang="en-US" sz="3200" b="0" i="0" dirty="0">
                <a:effectLst/>
              </a:rPr>
              <a:t>. You can’t find a person who would like to implement change if that change process brings results with which the organization will become worse or there will not be any improvements.</a:t>
            </a:r>
            <a:endParaRPr lang="en-US" sz="3200" dirty="0"/>
          </a:p>
        </p:txBody>
      </p:sp>
    </p:spTree>
    <p:extLst>
      <p:ext uri="{BB962C8B-B14F-4D97-AF65-F5344CB8AC3E}">
        <p14:creationId xmlns:p14="http://schemas.microsoft.com/office/powerpoint/2010/main" val="3275575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od human figure">
            <a:extLst>
              <a:ext uri="{FF2B5EF4-FFF2-40B4-BE49-F238E27FC236}">
                <a16:creationId xmlns:a16="http://schemas.microsoft.com/office/drawing/2014/main" id="{47AD7B8F-869F-C2F1-6417-7F6EFC0701B4}"/>
              </a:ext>
            </a:extLst>
          </p:cNvPr>
          <p:cNvPicPr>
            <a:picLocks noChangeAspect="1"/>
          </p:cNvPicPr>
          <p:nvPr/>
        </p:nvPicPr>
        <p:blipFill rotWithShape="1">
          <a:blip r:embed="rId2"/>
          <a:srcRect r="44720" b="-1"/>
          <a:stretch/>
        </p:blipFill>
        <p:spPr>
          <a:xfrm>
            <a:off x="-7414" y="10"/>
            <a:ext cx="5679453" cy="6857990"/>
          </a:xfrm>
          <a:prstGeom prst="rect">
            <a:avLst/>
          </a:prstGeom>
        </p:spPr>
      </p:pic>
      <p:cxnSp>
        <p:nvCxnSpPr>
          <p:cNvPr id="14" name="Straight Connector 1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5D9E79E-B3D0-FB74-B413-E26CB969575C}"/>
              </a:ext>
            </a:extLst>
          </p:cNvPr>
          <p:cNvSpPr txBox="1"/>
          <p:nvPr/>
        </p:nvSpPr>
        <p:spPr>
          <a:xfrm>
            <a:off x="4785829" y="1295400"/>
            <a:ext cx="4347285" cy="3599019"/>
          </a:xfrm>
          <a:prstGeom prst="rect">
            <a:avLst/>
          </a:prstGeom>
        </p:spPr>
        <p:txBody>
          <a:bodyPr vert="horz" lIns="91440" tIns="45720" rIns="91440" bIns="45720" rtlCol="0">
            <a:noAutofit/>
          </a:bodyPr>
          <a:lstStyle/>
          <a:p>
            <a:pPr fontAlgn="base">
              <a:lnSpc>
                <a:spcPct val="90000"/>
              </a:lnSpc>
              <a:spcAft>
                <a:spcPts val="600"/>
              </a:spcAft>
            </a:pPr>
            <a:r>
              <a:rPr lang="en-US" sz="4800" b="1" i="0" dirty="0">
                <a:effectLst/>
              </a:rPr>
              <a:t>Why We Need Organizational Changes?</a:t>
            </a:r>
          </a:p>
        </p:txBody>
      </p:sp>
    </p:spTree>
    <p:extLst>
      <p:ext uri="{BB962C8B-B14F-4D97-AF65-F5344CB8AC3E}">
        <p14:creationId xmlns:p14="http://schemas.microsoft.com/office/powerpoint/2010/main" val="2082237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086" y="8300"/>
            <a:ext cx="8224913"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1"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765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nnections">
            <a:extLst>
              <a:ext uri="{FF2B5EF4-FFF2-40B4-BE49-F238E27FC236}">
                <a16:creationId xmlns:a16="http://schemas.microsoft.com/office/drawing/2014/main" id="{E730518C-F6B6-C29B-94F1-DF2407BC9E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6654" y="1994083"/>
            <a:ext cx="2904342" cy="2904342"/>
          </a:xfrm>
          <a:prstGeom prst="rect">
            <a:avLst/>
          </a:prstGeom>
        </p:spPr>
      </p:pic>
      <p:sp>
        <p:nvSpPr>
          <p:cNvPr id="3" name="TextBox 2">
            <a:extLst>
              <a:ext uri="{FF2B5EF4-FFF2-40B4-BE49-F238E27FC236}">
                <a16:creationId xmlns:a16="http://schemas.microsoft.com/office/drawing/2014/main" id="{6FA1BD90-536F-8BB9-D0D1-6031795A29A2}"/>
              </a:ext>
            </a:extLst>
          </p:cNvPr>
          <p:cNvSpPr txBox="1"/>
          <p:nvPr/>
        </p:nvSpPr>
        <p:spPr>
          <a:xfrm>
            <a:off x="4057650" y="990600"/>
            <a:ext cx="4674176" cy="3769836"/>
          </a:xfrm>
          <a:prstGeom prst="rect">
            <a:avLst/>
          </a:prstGeom>
        </p:spPr>
        <p:txBody>
          <a:bodyPr vert="horz" lIns="91440" tIns="45720" rIns="91440" bIns="45720" rtlCol="0" anchor="ctr">
            <a:noAutofit/>
          </a:bodyPr>
          <a:lstStyle/>
          <a:p>
            <a:pPr>
              <a:lnSpc>
                <a:spcPct val="90000"/>
              </a:lnSpc>
              <a:spcAft>
                <a:spcPts val="600"/>
              </a:spcAft>
            </a:pPr>
            <a:r>
              <a:rPr lang="en-US" sz="3200" b="0" i="0" dirty="0">
                <a:effectLst/>
              </a:rPr>
              <a:t>An organization, business, or company is interacting with its environment. Each environmental change will affect the organization’s work and performance, and because of that, the organization will need to adapt to changes in the environment.</a:t>
            </a:r>
            <a:endParaRPr lang="en-US" sz="3200" dirty="0"/>
          </a:p>
        </p:txBody>
      </p:sp>
    </p:spTree>
    <p:extLst>
      <p:ext uri="{BB962C8B-B14F-4D97-AF65-F5344CB8AC3E}">
        <p14:creationId xmlns:p14="http://schemas.microsoft.com/office/powerpoint/2010/main" val="348116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82C15D-1A4C-E673-3DF4-44CE01AD29FD}"/>
              </a:ext>
            </a:extLst>
          </p:cNvPr>
          <p:cNvSpPr txBox="1"/>
          <p:nvPr/>
        </p:nvSpPr>
        <p:spPr>
          <a:xfrm>
            <a:off x="24427" y="228600"/>
            <a:ext cx="4414480" cy="3613149"/>
          </a:xfrm>
          <a:prstGeom prst="rect">
            <a:avLst/>
          </a:prstGeom>
        </p:spPr>
        <p:txBody>
          <a:bodyPr vert="horz" lIns="91440" tIns="45720" rIns="91440" bIns="45720" rtlCol="0" anchor="ctr">
            <a:noAutofit/>
          </a:bodyPr>
          <a:lstStyle/>
          <a:p>
            <a:pPr>
              <a:lnSpc>
                <a:spcPct val="90000"/>
              </a:lnSpc>
              <a:spcAft>
                <a:spcPts val="600"/>
              </a:spcAft>
            </a:pPr>
            <a:r>
              <a:rPr lang="en-US" sz="3200" dirty="0"/>
              <a:t>So, organizational change is the activity of differentiation or modification of the organization to bring improvements to overall business processes and adapt to the ongoing environmental changes.</a:t>
            </a:r>
          </a:p>
        </p:txBody>
      </p:sp>
      <p:pic>
        <p:nvPicPr>
          <p:cNvPr id="5" name="Picture 4" descr="Plant growing in a concrete crack">
            <a:extLst>
              <a:ext uri="{FF2B5EF4-FFF2-40B4-BE49-F238E27FC236}">
                <a16:creationId xmlns:a16="http://schemas.microsoft.com/office/drawing/2014/main" id="{8ED3F910-D53F-5FFF-9A41-90D6AB3DDAD8}"/>
              </a:ext>
            </a:extLst>
          </p:cNvPr>
          <p:cNvPicPr>
            <a:picLocks noChangeAspect="1"/>
          </p:cNvPicPr>
          <p:nvPr/>
        </p:nvPicPr>
        <p:blipFill rotWithShape="1">
          <a:blip r:embed="rId2"/>
          <a:srcRect l="18408" r="37042" b="-2"/>
          <a:stretch/>
        </p:blipFill>
        <p:spPr>
          <a:xfrm>
            <a:off x="4572000" y="1"/>
            <a:ext cx="4577118" cy="6858000"/>
          </a:xfrm>
          <a:prstGeom prst="rect">
            <a:avLst/>
          </a:prstGeom>
        </p:spPr>
      </p:pic>
    </p:spTree>
    <p:extLst>
      <p:ext uri="{BB962C8B-B14F-4D97-AF65-F5344CB8AC3E}">
        <p14:creationId xmlns:p14="http://schemas.microsoft.com/office/powerpoint/2010/main" val="296357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8A4C24-3EF4-1722-9546-7EC31DC90F61}"/>
              </a:ext>
            </a:extLst>
          </p:cNvPr>
          <p:cNvSpPr txBox="1"/>
          <p:nvPr/>
        </p:nvSpPr>
        <p:spPr>
          <a:xfrm>
            <a:off x="123444" y="381000"/>
            <a:ext cx="4114800" cy="3591207"/>
          </a:xfrm>
          <a:prstGeom prst="rect">
            <a:avLst/>
          </a:prstGeom>
        </p:spPr>
        <p:txBody>
          <a:bodyPr vert="horz" lIns="91440" tIns="45720" rIns="91440" bIns="45720" rtlCol="0">
            <a:noAutofit/>
          </a:bodyPr>
          <a:lstStyle/>
          <a:p>
            <a:pPr fontAlgn="base">
              <a:lnSpc>
                <a:spcPct val="90000"/>
              </a:lnSpc>
              <a:spcAft>
                <a:spcPts val="600"/>
              </a:spcAft>
            </a:pPr>
            <a:r>
              <a:rPr lang="en-US" sz="3200" b="1" i="0" dirty="0">
                <a:effectLst/>
              </a:rPr>
              <a:t>How do People Respond to Organizational Change?</a:t>
            </a:r>
          </a:p>
          <a:p>
            <a:pPr fontAlgn="base">
              <a:lnSpc>
                <a:spcPct val="90000"/>
              </a:lnSpc>
              <a:spcAft>
                <a:spcPts val="600"/>
              </a:spcAft>
            </a:pPr>
            <a:r>
              <a:rPr lang="en-US" sz="3200" b="0" i="0" dirty="0">
                <a:effectLst/>
              </a:rPr>
              <a:t>Managing resistance to change recognizes four types of persons regarding their responses to changes. So, we can have:</a:t>
            </a:r>
          </a:p>
        </p:txBody>
      </p:sp>
      <p:pic>
        <p:nvPicPr>
          <p:cNvPr id="5" name="Picture 4" descr="Network with pins">
            <a:extLst>
              <a:ext uri="{FF2B5EF4-FFF2-40B4-BE49-F238E27FC236}">
                <a16:creationId xmlns:a16="http://schemas.microsoft.com/office/drawing/2014/main" id="{CEAA3AE0-6909-3597-AA2E-52DEE8831470}"/>
              </a:ext>
            </a:extLst>
          </p:cNvPr>
          <p:cNvPicPr>
            <a:picLocks noChangeAspect="1"/>
          </p:cNvPicPr>
          <p:nvPr/>
        </p:nvPicPr>
        <p:blipFill rotWithShape="1">
          <a:blip r:embed="rId2"/>
          <a:srcRect l="25543" r="26888"/>
          <a:stretch/>
        </p:blipFill>
        <p:spPr>
          <a:xfrm>
            <a:off x="4238244" y="10"/>
            <a:ext cx="4905756" cy="6857990"/>
          </a:xfrm>
          <a:prstGeom prst="rect">
            <a:avLst/>
          </a:prstGeom>
        </p:spPr>
      </p:pic>
    </p:spTree>
    <p:extLst>
      <p:ext uri="{BB962C8B-B14F-4D97-AF65-F5344CB8AC3E}">
        <p14:creationId xmlns:p14="http://schemas.microsoft.com/office/powerpoint/2010/main" val="62728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06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pe gun on cardboard box">
            <a:extLst>
              <a:ext uri="{FF2B5EF4-FFF2-40B4-BE49-F238E27FC236}">
                <a16:creationId xmlns:a16="http://schemas.microsoft.com/office/drawing/2014/main" id="{81ED73C2-68CB-E519-8C67-F0E2C68DC1DA}"/>
              </a:ext>
            </a:extLst>
          </p:cNvPr>
          <p:cNvPicPr>
            <a:picLocks noChangeAspect="1"/>
          </p:cNvPicPr>
          <p:nvPr/>
        </p:nvPicPr>
        <p:blipFill rotWithShape="1">
          <a:blip r:embed="rId2"/>
          <a:srcRect l="46152" r="14354" b="-2"/>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E79D7-4C41-73AD-F46F-71E645965BC7}"/>
              </a:ext>
            </a:extLst>
          </p:cNvPr>
          <p:cNvSpPr txBox="1"/>
          <p:nvPr/>
        </p:nvSpPr>
        <p:spPr>
          <a:xfrm>
            <a:off x="4057628" y="1752600"/>
            <a:ext cx="5086352" cy="3496878"/>
          </a:xfrm>
          <a:prstGeom prst="rect">
            <a:avLst/>
          </a:prstGeom>
        </p:spPr>
        <p:txBody>
          <a:bodyPr vert="horz" lIns="91440" tIns="45720" rIns="91440" bIns="45720" rtlCol="0" anchor="ctr">
            <a:noAutofit/>
          </a:bodyPr>
          <a:lstStyle/>
          <a:p>
            <a:pPr fontAlgn="base">
              <a:lnSpc>
                <a:spcPct val="90000"/>
              </a:lnSpc>
              <a:spcAft>
                <a:spcPts val="600"/>
              </a:spcAft>
            </a:pPr>
            <a:r>
              <a:rPr lang="en-US" sz="3200" b="1" i="0" dirty="0">
                <a:effectLst/>
              </a:rPr>
              <a:t>1. Persons who will initiate the change process.</a:t>
            </a:r>
          </a:p>
          <a:p>
            <a:pPr fontAlgn="base">
              <a:lnSpc>
                <a:spcPct val="90000"/>
              </a:lnSpc>
              <a:spcAft>
                <a:spcPts val="600"/>
              </a:spcAft>
            </a:pPr>
            <a:r>
              <a:rPr lang="en-US" sz="3200" b="0" i="0" dirty="0">
                <a:effectLst/>
              </a:rPr>
              <a:t>Everyone wants to have such people in their company. Even though they know that the change process is not easy, they want to change the way how they work so the organization can stay competitive in the market. They always try new things and experiment with new things to change the current status quo situation.</a:t>
            </a:r>
          </a:p>
        </p:txBody>
      </p:sp>
    </p:spTree>
    <p:extLst>
      <p:ext uri="{BB962C8B-B14F-4D97-AF65-F5344CB8AC3E}">
        <p14:creationId xmlns:p14="http://schemas.microsoft.com/office/powerpoint/2010/main" val="670949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E5394-D91A-EA64-4368-1C41B07B4DE6}"/>
              </a:ext>
            </a:extLst>
          </p:cNvPr>
          <p:cNvPicPr>
            <a:picLocks noChangeAspect="1"/>
          </p:cNvPicPr>
          <p:nvPr/>
        </p:nvPicPr>
        <p:blipFill rotWithShape="1">
          <a:blip r:embed="rId2"/>
          <a:srcRect r="11316" b="-1"/>
          <a:stretch/>
        </p:blipFill>
        <p:spPr>
          <a:xfrm>
            <a:off x="20" y="1282"/>
            <a:ext cx="9143980" cy="6856718"/>
          </a:xfrm>
          <a:prstGeom prst="rect">
            <a:avLst/>
          </a:prstGeom>
        </p:spPr>
      </p:pic>
    </p:spTree>
    <p:extLst>
      <p:ext uri="{BB962C8B-B14F-4D97-AF65-F5344CB8AC3E}">
        <p14:creationId xmlns:p14="http://schemas.microsoft.com/office/powerpoint/2010/main" val="3390551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D8C1AE-DC00-E353-CB8D-84EDB1E5D478}"/>
              </a:ext>
            </a:extLst>
          </p:cNvPr>
          <p:cNvSpPr txBox="1"/>
          <p:nvPr/>
        </p:nvSpPr>
        <p:spPr>
          <a:xfrm>
            <a:off x="-2" y="2318197"/>
            <a:ext cx="9144001" cy="3683358"/>
          </a:xfrm>
          <a:prstGeom prst="rect">
            <a:avLst/>
          </a:prstGeom>
        </p:spPr>
        <p:txBody>
          <a:bodyPr vert="horz" lIns="91440" tIns="45720" rIns="91440" bIns="45720" rtlCol="0" anchor="ctr">
            <a:noAutofit/>
          </a:bodyPr>
          <a:lstStyle/>
          <a:p>
            <a:pPr indent="-228600" fontAlgn="base">
              <a:lnSpc>
                <a:spcPct val="90000"/>
              </a:lnSpc>
              <a:spcAft>
                <a:spcPts val="600"/>
              </a:spcAft>
              <a:buFont typeface="Arial" panose="020B0604020202020204" pitchFamily="34" charset="0"/>
              <a:buChar char="•"/>
            </a:pPr>
            <a:r>
              <a:rPr lang="en-US" sz="3200" b="0" i="0" dirty="0">
                <a:effectLst/>
              </a:rPr>
              <a:t>You need to remember that these people are the ones who will initiate the change process. Your job as a manager will be to focus on helping them bring the change process to the table.</a:t>
            </a:r>
          </a:p>
          <a:p>
            <a:pPr indent="-228600" fontAlgn="base">
              <a:lnSpc>
                <a:spcPct val="90000"/>
              </a:lnSpc>
              <a:spcAft>
                <a:spcPts val="600"/>
              </a:spcAft>
              <a:buFont typeface="Arial" panose="020B0604020202020204" pitchFamily="34" charset="0"/>
              <a:buChar char="•"/>
            </a:pPr>
            <a:endParaRPr lang="en-US" sz="3200" b="0" i="0" dirty="0">
              <a:effectLst/>
            </a:endParaRPr>
          </a:p>
          <a:p>
            <a:pPr indent="-228600" fontAlgn="base">
              <a:lnSpc>
                <a:spcPct val="90000"/>
              </a:lnSpc>
              <a:spcAft>
                <a:spcPts val="600"/>
              </a:spcAft>
              <a:buFont typeface="Arial" panose="020B0604020202020204" pitchFamily="34" charset="0"/>
              <a:buChar char="•"/>
            </a:pPr>
            <a:r>
              <a:rPr lang="en-US" sz="3200" b="0" i="0" dirty="0">
                <a:effectLst/>
              </a:rPr>
              <a:t>These people are leaders committed to making a change and will begin to act on their commitments. Commitment means they’ll take the necessary actions to turn their intentions into reality.</a:t>
            </a:r>
          </a:p>
        </p:txBody>
      </p:sp>
    </p:spTree>
    <p:extLst>
      <p:ext uri="{BB962C8B-B14F-4D97-AF65-F5344CB8AC3E}">
        <p14:creationId xmlns:p14="http://schemas.microsoft.com/office/powerpoint/2010/main" val="3777113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ick figure families holding hands">
            <a:extLst>
              <a:ext uri="{FF2B5EF4-FFF2-40B4-BE49-F238E27FC236}">
                <a16:creationId xmlns:a16="http://schemas.microsoft.com/office/drawing/2014/main" id="{5D44C7AA-EB03-6D6B-D5A5-B584B1EF7BDA}"/>
              </a:ext>
            </a:extLst>
          </p:cNvPr>
          <p:cNvPicPr>
            <a:picLocks noChangeAspect="1"/>
          </p:cNvPicPr>
          <p:nvPr/>
        </p:nvPicPr>
        <p:blipFill rotWithShape="1">
          <a:blip r:embed="rId2"/>
          <a:srcRect t="22079" b="1712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56BEA712-39E5-494B-D30C-96747149D2AF}"/>
              </a:ext>
            </a:extLst>
          </p:cNvPr>
          <p:cNvSpPr txBox="1"/>
          <p:nvPr/>
        </p:nvSpPr>
        <p:spPr>
          <a:xfrm>
            <a:off x="0" y="3581400"/>
            <a:ext cx="9143980" cy="2452687"/>
          </a:xfrm>
          <a:prstGeom prst="rect">
            <a:avLst/>
          </a:prstGeom>
        </p:spPr>
        <p:txBody>
          <a:bodyPr vert="horz" lIns="91440" tIns="45720" rIns="91440" bIns="45720" rtlCol="0" anchor="ctr">
            <a:noAutofit/>
          </a:bodyPr>
          <a:lstStyle/>
          <a:p>
            <a:pPr fontAlgn="base">
              <a:lnSpc>
                <a:spcPct val="90000"/>
              </a:lnSpc>
              <a:spcAft>
                <a:spcPts val="600"/>
              </a:spcAft>
            </a:pPr>
            <a:r>
              <a:rPr lang="en-US" sz="3200" b="1" i="0" dirty="0">
                <a:effectLst/>
              </a:rPr>
              <a:t>2. Persons who will accept the proposed change.</a:t>
            </a:r>
          </a:p>
          <a:p>
            <a:pPr fontAlgn="base">
              <a:lnSpc>
                <a:spcPct val="90000"/>
              </a:lnSpc>
              <a:spcAft>
                <a:spcPts val="600"/>
              </a:spcAft>
            </a:pPr>
            <a:r>
              <a:rPr lang="en-US" sz="3200" b="0" i="0" dirty="0">
                <a:effectLst/>
              </a:rPr>
              <a:t>On the other side, you will have people who accept the proposed changes, no matter how they impact their own jobs. If the first group of people are leaders, then this group of people are followers. They follow change agents or change initiators and help them in their intentions to change the organization.</a:t>
            </a:r>
          </a:p>
        </p:txBody>
      </p:sp>
    </p:spTree>
    <p:extLst>
      <p:ext uri="{BB962C8B-B14F-4D97-AF65-F5344CB8AC3E}">
        <p14:creationId xmlns:p14="http://schemas.microsoft.com/office/powerpoint/2010/main" val="2444185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84A35-FEEB-3D63-033F-E6B2B3771DA3}"/>
              </a:ext>
            </a:extLst>
          </p:cNvPr>
          <p:cNvSpPr txBox="1"/>
          <p:nvPr/>
        </p:nvSpPr>
        <p:spPr>
          <a:xfrm>
            <a:off x="27992" y="1371600"/>
            <a:ext cx="6432678" cy="3788227"/>
          </a:xfrm>
          <a:prstGeom prst="rect">
            <a:avLst/>
          </a:prstGeom>
        </p:spPr>
        <p:txBody>
          <a:bodyPr vert="horz" lIns="91440" tIns="45720" rIns="91440" bIns="45720" rtlCol="0" anchor="ctr">
            <a:noAutofit/>
          </a:bodyPr>
          <a:lstStyle/>
          <a:p>
            <a:pPr fontAlgn="base">
              <a:lnSpc>
                <a:spcPct val="90000"/>
              </a:lnSpc>
              <a:spcAft>
                <a:spcPts val="600"/>
              </a:spcAft>
            </a:pPr>
            <a:r>
              <a:rPr lang="en-US" sz="3200" b="1" i="0" dirty="0">
                <a:effectLst/>
              </a:rPr>
              <a:t>3. Persons who will be indifferent to the proposed change.</a:t>
            </a:r>
          </a:p>
          <a:p>
            <a:pPr indent="-228600" fontAlgn="base">
              <a:lnSpc>
                <a:spcPct val="90000"/>
              </a:lnSpc>
              <a:spcAft>
                <a:spcPts val="600"/>
              </a:spcAft>
              <a:buFont typeface="Arial" panose="020B0604020202020204" pitchFamily="34" charset="0"/>
              <a:buChar char="•"/>
            </a:pPr>
            <a:r>
              <a:rPr lang="en-US" sz="3200" b="0" i="0" dirty="0">
                <a:effectLst/>
              </a:rPr>
              <a:t>Also, many organizational members will be indifferent to the proposed changes. I don’t know how to define these people because they can accept or resist changes.</a:t>
            </a:r>
          </a:p>
          <a:p>
            <a:pPr indent="-228600" fontAlgn="base">
              <a:lnSpc>
                <a:spcPct val="90000"/>
              </a:lnSpc>
              <a:spcAft>
                <a:spcPts val="600"/>
              </a:spcAft>
              <a:buFont typeface="Arial" panose="020B0604020202020204" pitchFamily="34" charset="0"/>
              <a:buChar char="•"/>
            </a:pPr>
            <a:r>
              <a:rPr lang="en-US" sz="3200" b="0" i="0" dirty="0">
                <a:effectLst/>
              </a:rPr>
              <a:t>So, your job is to find these people and explain to them the benefits of the change process, their role in the process itself, and what they will get after the implementation.</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Hierarchy">
            <a:extLst>
              <a:ext uri="{FF2B5EF4-FFF2-40B4-BE49-F238E27FC236}">
                <a16:creationId xmlns:a16="http://schemas.microsoft.com/office/drawing/2014/main" id="{0012A969-9D23-3154-6BD7-3CEBEC0658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extLst>
      <p:ext uri="{BB962C8B-B14F-4D97-AF65-F5344CB8AC3E}">
        <p14:creationId xmlns:p14="http://schemas.microsoft.com/office/powerpoint/2010/main" val="647503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48AF7FEC-EB5F-F71D-63C8-ED484EA54313}"/>
              </a:ext>
            </a:extLst>
          </p:cNvPr>
          <p:cNvSpPr txBox="1"/>
          <p:nvPr/>
        </p:nvSpPr>
        <p:spPr>
          <a:xfrm>
            <a:off x="195470" y="7553"/>
            <a:ext cx="7886700" cy="4351338"/>
          </a:xfrm>
          <a:prstGeom prst="rect">
            <a:avLst/>
          </a:prstGeom>
        </p:spPr>
        <p:txBody>
          <a:bodyPr vert="horz" lIns="91440" tIns="45720" rIns="91440" bIns="45720" rtlCol="0">
            <a:normAutofit/>
          </a:bodyPr>
          <a:lstStyle/>
          <a:p>
            <a:pPr fontAlgn="base">
              <a:lnSpc>
                <a:spcPct val="90000"/>
              </a:lnSpc>
              <a:spcAft>
                <a:spcPts val="600"/>
              </a:spcAft>
            </a:pPr>
            <a:r>
              <a:rPr lang="en-US" sz="3200" b="1" i="0" dirty="0">
                <a:effectLst/>
              </a:rPr>
              <a:t>4. Persons who will not accept the proposed change.</a:t>
            </a:r>
          </a:p>
          <a:p>
            <a:pPr fontAlgn="base">
              <a:lnSpc>
                <a:spcPct val="90000"/>
              </a:lnSpc>
              <a:spcAft>
                <a:spcPts val="600"/>
              </a:spcAft>
            </a:pPr>
            <a:r>
              <a:rPr lang="en-US" sz="3200" b="0" i="0" dirty="0">
                <a:effectLst/>
              </a:rPr>
              <a:t>In the end, you will always have people who will not accept the proposed changes, no matter how they impact their future. Many people will be unsure about the process and its outcomes. Also, they can not see anything good for them as an outcome. They will become resistant to proposed changes.</a:t>
            </a:r>
          </a:p>
        </p:txBody>
      </p:sp>
    </p:spTree>
    <p:extLst>
      <p:ext uri="{BB962C8B-B14F-4D97-AF65-F5344CB8AC3E}">
        <p14:creationId xmlns:p14="http://schemas.microsoft.com/office/powerpoint/2010/main" val="906883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48AF7FEC-EB5F-F71D-63C8-ED484EA54313}"/>
              </a:ext>
            </a:extLst>
          </p:cNvPr>
          <p:cNvSpPr txBox="1"/>
          <p:nvPr/>
        </p:nvSpPr>
        <p:spPr>
          <a:xfrm>
            <a:off x="416782" y="35321"/>
            <a:ext cx="7665388" cy="4351338"/>
          </a:xfrm>
          <a:prstGeom prst="rect">
            <a:avLst/>
          </a:prstGeom>
        </p:spPr>
        <p:txBody>
          <a:bodyPr vert="horz" lIns="91440" tIns="45720" rIns="91440" bIns="45720" rtlCol="0">
            <a:noAutofit/>
          </a:bodyPr>
          <a:lstStyle/>
          <a:p>
            <a:pPr indent="-228600" fontAlgn="base">
              <a:lnSpc>
                <a:spcPct val="90000"/>
              </a:lnSpc>
              <a:spcAft>
                <a:spcPts val="600"/>
              </a:spcAft>
              <a:buFont typeface="Arial" panose="020B0604020202020204" pitchFamily="34" charset="0"/>
              <a:buChar char="•"/>
            </a:pPr>
            <a:r>
              <a:rPr lang="en-US" sz="3200" b="0" i="0" dirty="0">
                <a:effectLst/>
              </a:rPr>
              <a:t>You will need to identify these people and talk with them to explain why there is a need for organizational change. You need to amortize their impact on the success of the change process.</a:t>
            </a:r>
          </a:p>
          <a:p>
            <a:pPr indent="-228600" fontAlgn="base">
              <a:lnSpc>
                <a:spcPct val="90000"/>
              </a:lnSpc>
              <a:spcAft>
                <a:spcPts val="600"/>
              </a:spcAft>
              <a:buFont typeface="Arial" panose="020B0604020202020204" pitchFamily="34" charset="0"/>
              <a:buChar char="•"/>
            </a:pPr>
            <a:r>
              <a:rPr lang="en-US" sz="3200" b="0" i="0" dirty="0">
                <a:effectLst/>
              </a:rPr>
              <a:t>Those who do not belong to any of the above-mentioned categories are more likely to resist proposed changes and simultaneously accept or initiate other types of changes.</a:t>
            </a:r>
          </a:p>
        </p:txBody>
      </p:sp>
    </p:spTree>
    <p:extLst>
      <p:ext uri="{BB962C8B-B14F-4D97-AF65-F5344CB8AC3E}">
        <p14:creationId xmlns:p14="http://schemas.microsoft.com/office/powerpoint/2010/main" val="524325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Rectangle 1">
            <a:extLst>
              <a:ext uri="{FF2B5EF4-FFF2-40B4-BE49-F238E27FC236}">
                <a16:creationId xmlns:a16="http://schemas.microsoft.com/office/drawing/2014/main" id="{D484536E-E228-4D80-88C6-3736F67EBC87}"/>
              </a:ext>
            </a:extLst>
          </p:cNvPr>
          <p:cNvSpPr/>
          <p:nvPr/>
        </p:nvSpPr>
        <p:spPr>
          <a:xfrm>
            <a:off x="986118" y="735106"/>
            <a:ext cx="7540322" cy="292847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nSpc>
                <a:spcPct val="90000"/>
              </a:lnSpc>
              <a:spcBef>
                <a:spcPct val="0"/>
              </a:spcBef>
              <a:spcAft>
                <a:spcPts val="600"/>
              </a:spcAft>
            </a:pPr>
            <a:r>
              <a:rPr lang="en-US" sz="4200" b="1" kern="1200" cap="none" spc="0" dirty="0">
                <a:ln/>
                <a:solidFill>
                  <a:srgbClr val="FFFFFF"/>
                </a:solidFill>
                <a:effectLst/>
                <a:latin typeface="+mj-lt"/>
                <a:ea typeface="+mj-ea"/>
                <a:cs typeface="+mj-cs"/>
              </a:rPr>
              <a:t>The Landscape of Change</a:t>
            </a:r>
          </a:p>
        </p:txBody>
      </p:sp>
    </p:spTree>
    <p:extLst>
      <p:ext uri="{BB962C8B-B14F-4D97-AF65-F5344CB8AC3E}">
        <p14:creationId xmlns:p14="http://schemas.microsoft.com/office/powerpoint/2010/main" val="1996905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lex maths formulae on a blackboard">
            <a:extLst>
              <a:ext uri="{FF2B5EF4-FFF2-40B4-BE49-F238E27FC236}">
                <a16:creationId xmlns:a16="http://schemas.microsoft.com/office/drawing/2014/main" id="{C95C2E3E-55A1-16A2-89E7-CFD35E20DC40}"/>
              </a:ext>
            </a:extLst>
          </p:cNvPr>
          <p:cNvPicPr>
            <a:picLocks noChangeAspect="1"/>
          </p:cNvPicPr>
          <p:nvPr/>
        </p:nvPicPr>
        <p:blipFill rotWithShape="1">
          <a:blip r:embed="rId2"/>
          <a:srcRect l="24762" r="10841" b="1"/>
          <a:stretch/>
        </p:blipFill>
        <p:spPr>
          <a:xfrm>
            <a:off x="20" y="1666568"/>
            <a:ext cx="4579641" cy="5191432"/>
          </a:xfrm>
          <a:prstGeom prst="rect">
            <a:avLst/>
          </a:prstGeom>
        </p:spPr>
      </p:pic>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E34813-B5A6-601A-32FE-5488067D1587}"/>
              </a:ext>
            </a:extLst>
          </p:cNvPr>
          <p:cNvSpPr txBox="1"/>
          <p:nvPr/>
        </p:nvSpPr>
        <p:spPr>
          <a:xfrm>
            <a:off x="4724400" y="2249766"/>
            <a:ext cx="4114800" cy="4070303"/>
          </a:xfrm>
          <a:prstGeom prst="rect">
            <a:avLst/>
          </a:prstGeom>
        </p:spPr>
        <p:txBody>
          <a:bodyPr vert="horz" lIns="91440" tIns="45720" rIns="91440" bIns="45720" rtlCol="0" anchor="ctr">
            <a:normAutofit lnSpcReduction="10000"/>
          </a:bodyPr>
          <a:lstStyle/>
          <a:p>
            <a:pPr>
              <a:lnSpc>
                <a:spcPct val="90000"/>
              </a:lnSpc>
              <a:spcAft>
                <a:spcPts val="600"/>
              </a:spcAft>
            </a:pPr>
            <a:r>
              <a:rPr lang="en-US" sz="6000" b="1" i="0" dirty="0">
                <a:effectLst/>
              </a:rPr>
              <a:t>AI In Education Statistics (Editor’s Picks)</a:t>
            </a:r>
          </a:p>
        </p:txBody>
      </p:sp>
    </p:spTree>
    <p:extLst>
      <p:ext uri="{BB962C8B-B14F-4D97-AF65-F5344CB8AC3E}">
        <p14:creationId xmlns:p14="http://schemas.microsoft.com/office/powerpoint/2010/main" val="3309325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25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3F99B6-8701-45D5-0E52-5488F6EE1518}"/>
              </a:ext>
            </a:extLst>
          </p:cNvPr>
          <p:cNvSpPr txBox="1"/>
          <p:nvPr/>
        </p:nvSpPr>
        <p:spPr>
          <a:xfrm>
            <a:off x="363212" y="2242660"/>
            <a:ext cx="3985907" cy="2881456"/>
          </a:xfrm>
          <a:prstGeom prst="rect">
            <a:avLst/>
          </a:prstGeom>
        </p:spPr>
        <p:txBody>
          <a:bodyPr vert="horz" lIns="91440" tIns="45720" rIns="91440" bIns="45720" rtlCol="0" anchor="t">
            <a:normAutofit/>
          </a:bodyPr>
          <a:lstStyle/>
          <a:p>
            <a:pPr>
              <a:lnSpc>
                <a:spcPct val="90000"/>
              </a:lnSpc>
              <a:spcAft>
                <a:spcPts val="600"/>
              </a:spcAft>
            </a:pPr>
            <a:r>
              <a:rPr lang="en-US" sz="3200" b="0" i="0" dirty="0">
                <a:effectLst/>
              </a:rPr>
              <a:t>In the next three years, over 47% of learning management tools will be powered by AI.</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19600" y="0"/>
            <a:ext cx="4724400" cy="4919011"/>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561" y="1505"/>
            <a:ext cx="4583439" cy="4762908"/>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7" name="Graphic 6" descr="Robot">
            <a:extLst>
              <a:ext uri="{FF2B5EF4-FFF2-40B4-BE49-F238E27FC236}">
                <a16:creationId xmlns:a16="http://schemas.microsoft.com/office/drawing/2014/main" id="{5A0B338B-3485-4126-F42A-BC0F2178F5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2767" y="485518"/>
            <a:ext cx="3197870" cy="3197870"/>
          </a:xfrm>
          <a:prstGeom prst="rect">
            <a:avLst/>
          </a:prstGeom>
        </p:spPr>
      </p:pic>
    </p:spTree>
    <p:extLst>
      <p:ext uri="{BB962C8B-B14F-4D97-AF65-F5344CB8AC3E}">
        <p14:creationId xmlns:p14="http://schemas.microsoft.com/office/powerpoint/2010/main" val="74861190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B39043-2825-872A-FA5A-D0582240E902}"/>
              </a:ext>
            </a:extLst>
          </p:cNvPr>
          <p:cNvSpPr txBox="1"/>
          <p:nvPr/>
        </p:nvSpPr>
        <p:spPr>
          <a:xfrm>
            <a:off x="759671" y="1900599"/>
            <a:ext cx="3574461" cy="3353476"/>
          </a:xfrm>
          <a:prstGeom prst="rect">
            <a:avLst/>
          </a:prstGeom>
        </p:spPr>
        <p:txBody>
          <a:bodyPr vert="horz" lIns="91440" tIns="45720" rIns="91440" bIns="45720" rtlCol="0" anchor="t">
            <a:normAutofit/>
          </a:bodyPr>
          <a:lstStyle/>
          <a:p>
            <a:pPr>
              <a:lnSpc>
                <a:spcPct val="90000"/>
              </a:lnSpc>
              <a:spcAft>
                <a:spcPts val="600"/>
              </a:spcAft>
            </a:pPr>
            <a:r>
              <a:rPr lang="en-US" sz="3200" b="0" i="0" dirty="0">
                <a:solidFill>
                  <a:schemeClr val="tx2"/>
                </a:solidFill>
                <a:effectLst/>
              </a:rPr>
              <a:t>Research shows that 20% to 40% of the current workload of teachers can be automated using current technology.</a:t>
            </a:r>
          </a:p>
        </p:txBody>
      </p:sp>
      <p:grpSp>
        <p:nvGrpSpPr>
          <p:cNvPr id="22" name="Group 2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23" name="Freeform: Shape 2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Classroom">
            <a:extLst>
              <a:ext uri="{FF2B5EF4-FFF2-40B4-BE49-F238E27FC236}">
                <a16:creationId xmlns:a16="http://schemas.microsoft.com/office/drawing/2014/main" id="{C17FA57D-2355-5687-AAAD-CBF2602325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1294" y="2337435"/>
            <a:ext cx="3106674" cy="3106674"/>
          </a:xfrm>
          <a:prstGeom prst="rect">
            <a:avLst/>
          </a:prstGeom>
        </p:spPr>
      </p:pic>
    </p:spTree>
    <p:extLst>
      <p:ext uri="{BB962C8B-B14F-4D97-AF65-F5344CB8AC3E}">
        <p14:creationId xmlns:p14="http://schemas.microsoft.com/office/powerpoint/2010/main" val="273782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23" name="Picture 17422" descr="One in a crowd">
            <a:extLst>
              <a:ext uri="{FF2B5EF4-FFF2-40B4-BE49-F238E27FC236}">
                <a16:creationId xmlns:a16="http://schemas.microsoft.com/office/drawing/2014/main" id="{49222540-61F0-0C7D-3F7C-EF766D44D739}"/>
              </a:ext>
            </a:extLst>
          </p:cNvPr>
          <p:cNvPicPr>
            <a:picLocks noChangeAspect="1"/>
          </p:cNvPicPr>
          <p:nvPr/>
        </p:nvPicPr>
        <p:blipFill rotWithShape="1">
          <a:blip r:embed="rId3"/>
          <a:srcRect l="31908" r="23717"/>
          <a:stretch/>
        </p:blipFill>
        <p:spPr>
          <a:xfrm>
            <a:off x="20" y="-2"/>
            <a:ext cx="4057627" cy="6858002"/>
          </a:xfrm>
          <a:prstGeom prst="rect">
            <a:avLst/>
          </a:prstGeom>
        </p:spPr>
      </p:pic>
      <p:sp>
        <p:nvSpPr>
          <p:cNvPr id="17412" name="Rectangle 4">
            <a:extLst>
              <a:ext uri="{FF2B5EF4-FFF2-40B4-BE49-F238E27FC236}">
                <a16:creationId xmlns:a16="http://schemas.microsoft.com/office/drawing/2014/main" id="{30008396-53AE-2A40-7E06-BAF3AE51743B}"/>
              </a:ext>
            </a:extLst>
          </p:cNvPr>
          <p:cNvSpPr>
            <a:spLocks noGrp="1" noChangeArrowheads="1"/>
          </p:cNvSpPr>
          <p:nvPr>
            <p:ph type="title"/>
          </p:nvPr>
        </p:nvSpPr>
        <p:spPr>
          <a:xfrm>
            <a:off x="4046095" y="-3"/>
            <a:ext cx="4098726" cy="745786"/>
          </a:xfrm>
          <a:extLst>
            <a:ext uri="{AF507438-7753-43E0-B8FC-AC1667EBCBE1}">
              <a14:hiddenEffects xmlns:a14="http://schemas.microsoft.com/office/drawing/2010/main">
                <a:effectLst>
                  <a:outerShdw dist="17961" dir="2700000" algn="ctr" rotWithShape="0">
                    <a:srgbClr val="0583BB"/>
                  </a:outerShdw>
                </a:effectLst>
              </a14:hiddenEffects>
            </a:ext>
          </a:extLst>
        </p:spPr>
        <p:txBody>
          <a:bodyPr>
            <a:normAutofit/>
          </a:bodyPr>
          <a:lstStyle/>
          <a:p>
            <a:r>
              <a:rPr lang="en-US" altLang="en-US" sz="3500" dirty="0"/>
              <a:t>Key Takeaways</a:t>
            </a:r>
            <a:endParaRPr lang="ru-RU" altLang="en-US" sz="3500" dirty="0"/>
          </a:p>
        </p:txBody>
      </p:sp>
      <p:sp>
        <p:nvSpPr>
          <p:cNvPr id="17436" name="Rectangle 5">
            <a:extLst>
              <a:ext uri="{FF2B5EF4-FFF2-40B4-BE49-F238E27FC236}">
                <a16:creationId xmlns:a16="http://schemas.microsoft.com/office/drawing/2014/main" id="{D8630004-FED2-8C4D-5C8C-314AED64311F}"/>
              </a:ext>
            </a:extLst>
          </p:cNvPr>
          <p:cNvSpPr>
            <a:spLocks noGrp="1" noChangeArrowheads="1"/>
          </p:cNvSpPr>
          <p:nvPr>
            <p:ph idx="1"/>
          </p:nvPr>
        </p:nvSpPr>
        <p:spPr>
          <a:xfrm>
            <a:off x="4010328" y="2053452"/>
            <a:ext cx="5016792" cy="3496878"/>
          </a:xfrm>
        </p:spPr>
        <p:txBody>
          <a:bodyPr anchor="ctr">
            <a:noAutofit/>
          </a:bodyPr>
          <a:lstStyle/>
          <a:p>
            <a:pPr>
              <a:lnSpc>
                <a:spcPct val="90000"/>
              </a:lnSpc>
              <a:spcBef>
                <a:spcPts val="0"/>
              </a:spcBef>
              <a:spcAft>
                <a:spcPts val="600"/>
              </a:spcAft>
            </a:pPr>
            <a:r>
              <a:rPr lang="en-US" sz="2400" dirty="0">
                <a:effectLst/>
                <a:latin typeface="Segoe UI Web (West European)"/>
              </a:rPr>
              <a:t>Identify the concept of change and its necessities. </a:t>
            </a:r>
          </a:p>
          <a:p>
            <a:pPr>
              <a:lnSpc>
                <a:spcPct val="90000"/>
              </a:lnSpc>
              <a:spcBef>
                <a:spcPts val="0"/>
              </a:spcBef>
              <a:spcAft>
                <a:spcPts val="600"/>
              </a:spcAft>
            </a:pPr>
            <a:r>
              <a:rPr lang="en-US" sz="2400" dirty="0">
                <a:effectLst/>
                <a:latin typeface="Segoe UI Web (West European)"/>
              </a:rPr>
              <a:t>Understand and recognize the change process within organizations in different areas and identify the reasons for this.</a:t>
            </a:r>
          </a:p>
          <a:p>
            <a:pPr>
              <a:lnSpc>
                <a:spcPct val="90000"/>
              </a:lnSpc>
              <a:spcBef>
                <a:spcPts val="0"/>
              </a:spcBef>
              <a:spcAft>
                <a:spcPts val="600"/>
              </a:spcAft>
            </a:pPr>
            <a:r>
              <a:rPr lang="en-US" sz="2400" dirty="0">
                <a:effectLst/>
                <a:latin typeface="Segoe UI Web (West European)"/>
              </a:rPr>
              <a:t>Understand methods of managing and reducing the resistance of individuals to change in the workplace.</a:t>
            </a:r>
          </a:p>
          <a:p>
            <a:pPr>
              <a:lnSpc>
                <a:spcPct val="90000"/>
              </a:lnSpc>
              <a:spcBef>
                <a:spcPts val="0"/>
              </a:spcBef>
              <a:spcAft>
                <a:spcPts val="600"/>
              </a:spcAft>
            </a:pPr>
            <a:r>
              <a:rPr lang="en-US" sz="2400" dirty="0">
                <a:effectLst/>
                <a:latin typeface="Segoe UI Web (West European)"/>
              </a:rPr>
              <a:t>Professional </a:t>
            </a:r>
            <a:r>
              <a:rPr lang="en-US" sz="2400" dirty="0">
                <a:latin typeface="Segoe UI Web (West European)"/>
              </a:rPr>
              <a:t>d</a:t>
            </a:r>
            <a:r>
              <a:rPr lang="en-US" sz="2400" dirty="0">
                <a:effectLst/>
                <a:latin typeface="Segoe UI Web (West European)"/>
              </a:rPr>
              <a:t>evelopment opportunities.</a:t>
            </a:r>
          </a:p>
          <a:p>
            <a:pPr>
              <a:lnSpc>
                <a:spcPct val="90000"/>
              </a:lnSpc>
              <a:spcBef>
                <a:spcPts val="0"/>
              </a:spcBef>
              <a:spcAft>
                <a:spcPts val="600"/>
              </a:spcAft>
            </a:pPr>
            <a:r>
              <a:rPr lang="en-US" sz="2400" dirty="0">
                <a:effectLst/>
                <a:latin typeface="Segoe UI Web (West European)"/>
              </a:rPr>
              <a:t>Recognize the behavior of individuals during the change phase. </a:t>
            </a:r>
            <a:endParaRPr lang="ru-RU"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36">
                                            <p:txEl>
                                              <p:pRg st="0" end="0"/>
                                            </p:txEl>
                                          </p:spTgt>
                                        </p:tgtEl>
                                        <p:attrNameLst>
                                          <p:attrName>style.visibility</p:attrName>
                                        </p:attrNameLst>
                                      </p:cBhvr>
                                      <p:to>
                                        <p:strVal val="visible"/>
                                      </p:to>
                                    </p:set>
                                    <p:anim calcmode="lin" valueType="num">
                                      <p:cBhvr additive="base">
                                        <p:cTn id="7" dur="500" fill="hold"/>
                                        <p:tgtEl>
                                          <p:spTgt spid="174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36">
                                            <p:txEl>
                                              <p:pRg st="1" end="1"/>
                                            </p:txEl>
                                          </p:spTgt>
                                        </p:tgtEl>
                                        <p:attrNameLst>
                                          <p:attrName>style.visibility</p:attrName>
                                        </p:attrNameLst>
                                      </p:cBhvr>
                                      <p:to>
                                        <p:strVal val="visible"/>
                                      </p:to>
                                    </p:set>
                                    <p:anim calcmode="lin" valueType="num">
                                      <p:cBhvr additive="base">
                                        <p:cTn id="13" dur="500" fill="hold"/>
                                        <p:tgtEl>
                                          <p:spTgt spid="174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36">
                                            <p:txEl>
                                              <p:pRg st="2" end="2"/>
                                            </p:txEl>
                                          </p:spTgt>
                                        </p:tgtEl>
                                        <p:attrNameLst>
                                          <p:attrName>style.visibility</p:attrName>
                                        </p:attrNameLst>
                                      </p:cBhvr>
                                      <p:to>
                                        <p:strVal val="visible"/>
                                      </p:to>
                                    </p:set>
                                    <p:anim calcmode="lin" valueType="num">
                                      <p:cBhvr additive="base">
                                        <p:cTn id="19" dur="500" fill="hold"/>
                                        <p:tgtEl>
                                          <p:spTgt spid="174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36">
                                            <p:txEl>
                                              <p:pRg st="3" end="3"/>
                                            </p:txEl>
                                          </p:spTgt>
                                        </p:tgtEl>
                                        <p:attrNameLst>
                                          <p:attrName>style.visibility</p:attrName>
                                        </p:attrNameLst>
                                      </p:cBhvr>
                                      <p:to>
                                        <p:strVal val="visible"/>
                                      </p:to>
                                    </p:set>
                                    <p:anim calcmode="lin" valueType="num">
                                      <p:cBhvr additive="base">
                                        <p:cTn id="25" dur="500" fill="hold"/>
                                        <p:tgtEl>
                                          <p:spTgt spid="1743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436">
                                            <p:txEl>
                                              <p:pRg st="4" end="4"/>
                                            </p:txEl>
                                          </p:spTgt>
                                        </p:tgtEl>
                                        <p:attrNameLst>
                                          <p:attrName>style.visibility</p:attrName>
                                        </p:attrNameLst>
                                      </p:cBhvr>
                                      <p:to>
                                        <p:strVal val="visible"/>
                                      </p:to>
                                    </p:set>
                                    <p:anim calcmode="lin" valueType="num">
                                      <p:cBhvr additive="base">
                                        <p:cTn id="31" dur="500" fill="hold"/>
                                        <p:tgtEl>
                                          <p:spTgt spid="1743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3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ustomer Review">
            <a:extLst>
              <a:ext uri="{FF2B5EF4-FFF2-40B4-BE49-F238E27FC236}">
                <a16:creationId xmlns:a16="http://schemas.microsoft.com/office/drawing/2014/main" id="{79E2FD43-26BB-95B0-67F3-1308A6986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534" y="2230670"/>
            <a:ext cx="2746373" cy="2746373"/>
          </a:xfrm>
          <a:prstGeom prst="rect">
            <a:avLst/>
          </a:prstGeom>
        </p:spPr>
      </p:pic>
      <p:sp>
        <p:nvSpPr>
          <p:cNvPr id="3" name="TextBox 2">
            <a:extLst>
              <a:ext uri="{FF2B5EF4-FFF2-40B4-BE49-F238E27FC236}">
                <a16:creationId xmlns:a16="http://schemas.microsoft.com/office/drawing/2014/main" id="{D3A9077C-E8C1-07C7-11A8-39733BEF7438}"/>
              </a:ext>
            </a:extLst>
          </p:cNvPr>
          <p:cNvSpPr txBox="1"/>
          <p:nvPr/>
        </p:nvSpPr>
        <p:spPr>
          <a:xfrm>
            <a:off x="4945988" y="1329978"/>
            <a:ext cx="3733184" cy="3639289"/>
          </a:xfrm>
          <a:prstGeom prst="rect">
            <a:avLst/>
          </a:prstGeom>
        </p:spPr>
        <p:txBody>
          <a:bodyPr vert="horz" lIns="91440" tIns="45720" rIns="91440" bIns="45720" rtlCol="0" anchor="ctr">
            <a:normAutofit/>
          </a:bodyPr>
          <a:lstStyle/>
          <a:p>
            <a:pPr>
              <a:lnSpc>
                <a:spcPct val="90000"/>
              </a:lnSpc>
              <a:spcAft>
                <a:spcPts val="600"/>
              </a:spcAft>
            </a:pPr>
            <a:r>
              <a:rPr lang="en-US" sz="3200" b="0" i="0" dirty="0">
                <a:solidFill>
                  <a:schemeClr val="tx2"/>
                </a:solidFill>
                <a:effectLst/>
              </a:rPr>
              <a:t>An AI-enabled chatbot can respond to a student’s question in a mere 2.7 seconds.</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72633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DB1179-E0CE-FC8A-C142-5C72DD03B77B}"/>
              </a:ext>
            </a:extLst>
          </p:cNvPr>
          <p:cNvSpPr txBox="1"/>
          <p:nvPr/>
        </p:nvSpPr>
        <p:spPr>
          <a:xfrm>
            <a:off x="397720" y="1752262"/>
            <a:ext cx="3574461" cy="3353476"/>
          </a:xfrm>
          <a:prstGeom prst="rect">
            <a:avLst/>
          </a:prstGeom>
        </p:spPr>
        <p:txBody>
          <a:bodyPr vert="horz" lIns="91440" tIns="45720" rIns="91440" bIns="45720" rtlCol="0" anchor="t">
            <a:noAutofit/>
          </a:bodyPr>
          <a:lstStyle/>
          <a:p>
            <a:pPr>
              <a:lnSpc>
                <a:spcPct val="90000"/>
              </a:lnSpc>
              <a:spcAft>
                <a:spcPts val="600"/>
              </a:spcAft>
            </a:pPr>
            <a:r>
              <a:rPr lang="en-US" sz="3200" b="0" i="0" dirty="0">
                <a:solidFill>
                  <a:schemeClr val="tx2"/>
                </a:solidFill>
                <a:effectLst/>
              </a:rPr>
              <a:t>The global market value of AI in education is expected to grow by over 45% CAGR ( Compound Annual Growth Rate) between 2022 and 2030.</a:t>
            </a:r>
          </a:p>
        </p:txBody>
      </p:sp>
      <p:grpSp>
        <p:nvGrpSpPr>
          <p:cNvPr id="26" name="Group 25">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63680" y="-16714"/>
            <a:ext cx="4780320" cy="6874714"/>
            <a:chOff x="5818240" y="-1"/>
            <a:chExt cx="6373761" cy="6874714"/>
          </a:xfrm>
        </p:grpSpPr>
        <p:sp>
          <p:nvSpPr>
            <p:cNvPr id="27" name="Freeform: Shape 26">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Financial">
            <a:extLst>
              <a:ext uri="{FF2B5EF4-FFF2-40B4-BE49-F238E27FC236}">
                <a16:creationId xmlns:a16="http://schemas.microsoft.com/office/drawing/2014/main" id="{F1894EB2-63D4-7824-97F4-E2E76F7469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1294" y="2337435"/>
            <a:ext cx="3106674" cy="3106674"/>
          </a:xfrm>
          <a:prstGeom prst="rect">
            <a:avLst/>
          </a:prstGeom>
        </p:spPr>
      </p:pic>
    </p:spTree>
    <p:extLst>
      <p:ext uri="{BB962C8B-B14F-4D97-AF65-F5344CB8AC3E}">
        <p14:creationId xmlns:p14="http://schemas.microsoft.com/office/powerpoint/2010/main" val="733235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2" y="0"/>
            <a:ext cx="4235228"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4AAB8D4E-ABD0-E435-5795-6B9F55E9E4B9}"/>
              </a:ext>
            </a:extLst>
          </p:cNvPr>
          <p:cNvSpPr txBox="1"/>
          <p:nvPr/>
        </p:nvSpPr>
        <p:spPr>
          <a:xfrm>
            <a:off x="4567930" y="801866"/>
            <a:ext cx="3979563" cy="5230634"/>
          </a:xfrm>
          <a:prstGeom prst="rect">
            <a:avLst/>
          </a:prstGeom>
          <a:noFill/>
          <a:ln>
            <a:noFill/>
          </a:ln>
        </p:spPr>
        <p:txBody>
          <a:bodyPr vert="horz" lIns="91440" tIns="45720" rIns="91440" bIns="45720" rtlCol="0" anchor="ctr">
            <a:normAutofit/>
          </a:bodyPr>
          <a:lstStyle/>
          <a:p>
            <a:pPr>
              <a:lnSpc>
                <a:spcPct val="90000"/>
              </a:lnSpc>
              <a:spcAft>
                <a:spcPts val="600"/>
              </a:spcAft>
            </a:pPr>
            <a:r>
              <a:rPr lang="en-US" sz="3200" i="0" dirty="0">
                <a:solidFill>
                  <a:schemeClr val="tx2"/>
                </a:solidFill>
                <a:effectLst/>
              </a:rPr>
              <a:t>86% of educators state that technology, including AI, must be a vital component of education.</a:t>
            </a:r>
          </a:p>
          <a:p>
            <a:pPr>
              <a:lnSpc>
                <a:spcPct val="90000"/>
              </a:lnSpc>
              <a:spcAft>
                <a:spcPts val="600"/>
              </a:spcAft>
            </a:pPr>
            <a:r>
              <a:rPr lang="en-US" sz="3200" b="0" i="0" dirty="0">
                <a:solidFill>
                  <a:srgbClr val="363940"/>
                </a:solidFill>
                <a:effectLst/>
                <a:latin typeface="Libre Franklin" pitchFamily="2" charset="0"/>
              </a:rPr>
              <a:t>(</a:t>
            </a:r>
            <a:r>
              <a:rPr lang="en-US" sz="3200" b="0" i="0" dirty="0" err="1">
                <a:solidFill>
                  <a:srgbClr val="363940"/>
                </a:solidFill>
                <a:effectLst/>
                <a:latin typeface="Libre Franklin" pitchFamily="2" charset="0"/>
              </a:rPr>
              <a:t>Datamation</a:t>
            </a:r>
            <a:r>
              <a:rPr lang="en-US" sz="3200" b="0" i="0" dirty="0">
                <a:solidFill>
                  <a:srgbClr val="363940"/>
                </a:solidFill>
                <a:effectLst/>
                <a:latin typeface="Libre Franklin" pitchFamily="2" charset="0"/>
              </a:rPr>
              <a:t>)</a:t>
            </a:r>
            <a:endParaRPr lang="en-US" sz="3200" i="0" dirty="0">
              <a:solidFill>
                <a:schemeClr val="tx2"/>
              </a:solidFill>
              <a:effectLst/>
            </a:endParaRPr>
          </a:p>
        </p:txBody>
      </p:sp>
    </p:spTree>
    <p:extLst>
      <p:ext uri="{BB962C8B-B14F-4D97-AF65-F5344CB8AC3E}">
        <p14:creationId xmlns:p14="http://schemas.microsoft.com/office/powerpoint/2010/main" val="2390396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0650BA-D090-4A23-98E3-B48BBAEA9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bulbs with a yellow one standing out">
            <a:extLst>
              <a:ext uri="{FF2B5EF4-FFF2-40B4-BE49-F238E27FC236}">
                <a16:creationId xmlns:a16="http://schemas.microsoft.com/office/drawing/2014/main" id="{1DEA47FA-E269-B72B-EF39-DE49A3D901AD}"/>
              </a:ext>
            </a:extLst>
          </p:cNvPr>
          <p:cNvPicPr>
            <a:picLocks noChangeAspect="1"/>
          </p:cNvPicPr>
          <p:nvPr/>
        </p:nvPicPr>
        <p:blipFill rotWithShape="1">
          <a:blip r:embed="rId2"/>
          <a:srcRect l="20704" r="36573" b="-2"/>
          <a:stretch/>
        </p:blipFill>
        <p:spPr>
          <a:xfrm>
            <a:off x="-7145" y="3725"/>
            <a:ext cx="4384623" cy="6850548"/>
          </a:xfrm>
          <a:prstGeom prst="rect">
            <a:avLst/>
          </a:prstGeom>
        </p:spPr>
      </p:pic>
      <p:grpSp>
        <p:nvGrpSpPr>
          <p:cNvPr id="11" name="Group 10">
            <a:extLst>
              <a:ext uri="{FF2B5EF4-FFF2-40B4-BE49-F238E27FC236}">
                <a16:creationId xmlns:a16="http://schemas.microsoft.com/office/drawing/2014/main" id="{FFB939B9-73CE-4644-87BB-72AEBF0011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45" y="-6558"/>
            <a:ext cx="4691122" cy="6874766"/>
            <a:chOff x="-9149" y="3725"/>
            <a:chExt cx="6254832" cy="6887203"/>
          </a:xfrm>
        </p:grpSpPr>
        <p:sp>
          <p:nvSpPr>
            <p:cNvPr id="12" name="Freeform: Shape 11">
              <a:extLst>
                <a:ext uri="{FF2B5EF4-FFF2-40B4-BE49-F238E27FC236}">
                  <a16:creationId xmlns:a16="http://schemas.microsoft.com/office/drawing/2014/main" id="{15F2A0CF-7879-4629-AC2B-4069D77A3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8645"/>
              <a:ext cx="5933139" cy="6387893"/>
            </a:xfrm>
            <a:custGeom>
              <a:avLst/>
              <a:gdLst>
                <a:gd name="connsiteX0" fmla="*/ 5852909 w 5933139"/>
                <a:gd name="connsiteY0" fmla="*/ 2469528 h 6335678"/>
                <a:gd name="connsiteX1" fmla="*/ 5830799 w 5933139"/>
                <a:gd name="connsiteY1" fmla="*/ 2394015 h 6335678"/>
                <a:gd name="connsiteX2" fmla="*/ 5805878 w 5933139"/>
                <a:gd name="connsiteY2" fmla="*/ 2319439 h 6335678"/>
                <a:gd name="connsiteX3" fmla="*/ 5778708 w 5933139"/>
                <a:gd name="connsiteY3" fmla="*/ 2245800 h 6335678"/>
                <a:gd name="connsiteX4" fmla="*/ 5652978 w 5933139"/>
                <a:gd name="connsiteY4" fmla="*/ 1959675 h 6335678"/>
                <a:gd name="connsiteX5" fmla="*/ 5327691 w 5933139"/>
                <a:gd name="connsiteY5" fmla="*/ 1432958 h 6335678"/>
                <a:gd name="connsiteX6" fmla="*/ 4921458 w 5933139"/>
                <a:gd name="connsiteY6" fmla="*/ 973322 h 6335678"/>
                <a:gd name="connsiteX7" fmla="*/ 4450018 w 5933139"/>
                <a:gd name="connsiteY7" fmla="*/ 586764 h 6335678"/>
                <a:gd name="connsiteX8" fmla="*/ 4193311 w 5933139"/>
                <a:gd name="connsiteY8" fmla="*/ 423558 h 6335678"/>
                <a:gd name="connsiteX9" fmla="*/ 3924237 w 5933139"/>
                <a:gd name="connsiteY9" fmla="*/ 281901 h 6335678"/>
                <a:gd name="connsiteX10" fmla="*/ 3352175 w 5933139"/>
                <a:gd name="connsiteY10" fmla="*/ 75786 h 6335678"/>
                <a:gd name="connsiteX11" fmla="*/ 3051997 w 5933139"/>
                <a:gd name="connsiteY11" fmla="*/ 19011 h 6335678"/>
                <a:gd name="connsiteX12" fmla="*/ 2745823 w 5933139"/>
                <a:gd name="connsiteY12" fmla="*/ 86 h 6335678"/>
                <a:gd name="connsiteX13" fmla="*/ 2141720 w 5933139"/>
                <a:gd name="connsiteY13" fmla="*/ 55550 h 6335678"/>
                <a:gd name="connsiteX14" fmla="*/ 1551295 w 5933139"/>
                <a:gd name="connsiteY14" fmla="*/ 216319 h 6335678"/>
                <a:gd name="connsiteX15" fmla="*/ 1001718 w 5933139"/>
                <a:gd name="connsiteY15" fmla="*/ 498134 h 6335678"/>
                <a:gd name="connsiteX16" fmla="*/ 754755 w 5933139"/>
                <a:gd name="connsiteY16" fmla="*/ 685886 h 6335678"/>
                <a:gd name="connsiteX17" fmla="*/ 533462 w 5933139"/>
                <a:gd name="connsiteY17" fmla="*/ 903056 h 6335678"/>
                <a:gd name="connsiteX18" fmla="*/ 0 w 5933139"/>
                <a:gd name="connsiteY18" fmla="*/ 1646568 h 6335678"/>
                <a:gd name="connsiteX19" fmla="*/ 0 w 5933139"/>
                <a:gd name="connsiteY19" fmla="*/ 4709059 h 6335678"/>
                <a:gd name="connsiteX20" fmla="*/ 120671 w 5933139"/>
                <a:gd name="connsiteY20" fmla="*/ 4907491 h 6335678"/>
                <a:gd name="connsiteX21" fmla="*/ 507979 w 5933139"/>
                <a:gd name="connsiteY21" fmla="*/ 5384178 h 6335678"/>
                <a:gd name="connsiteX22" fmla="*/ 972112 w 5933139"/>
                <a:gd name="connsiteY22" fmla="*/ 5778607 h 6335678"/>
                <a:gd name="connsiteX23" fmla="*/ 1229943 w 5933139"/>
                <a:gd name="connsiteY23" fmla="*/ 5939939 h 6335678"/>
                <a:gd name="connsiteX24" fmla="*/ 1502389 w 5933139"/>
                <a:gd name="connsiteY24" fmla="*/ 6073913 h 6335678"/>
                <a:gd name="connsiteX25" fmla="*/ 2673870 w 5933139"/>
                <a:gd name="connsiteY25" fmla="*/ 6333993 h 6335678"/>
                <a:gd name="connsiteX26" fmla="*/ 2749196 w 5933139"/>
                <a:gd name="connsiteY26" fmla="*/ 6335679 h 6335678"/>
                <a:gd name="connsiteX27" fmla="*/ 2787983 w 5933139"/>
                <a:gd name="connsiteY27" fmla="*/ 6335492 h 6335678"/>
                <a:gd name="connsiteX28" fmla="*/ 2826770 w 5933139"/>
                <a:gd name="connsiteY28" fmla="*/ 6334368 h 6335678"/>
                <a:gd name="connsiteX29" fmla="*/ 2981918 w 5933139"/>
                <a:gd name="connsiteY29" fmla="*/ 6319939 h 6335678"/>
                <a:gd name="connsiteX30" fmla="*/ 3285282 w 5933139"/>
                <a:gd name="connsiteY30" fmla="*/ 6241803 h 6335678"/>
                <a:gd name="connsiteX31" fmla="*/ 3566347 w 5933139"/>
                <a:gd name="connsiteY31" fmla="*/ 6104831 h 6335678"/>
                <a:gd name="connsiteX32" fmla="*/ 3818369 w 5933139"/>
                <a:gd name="connsiteY32" fmla="*/ 5926823 h 6335678"/>
                <a:gd name="connsiteX33" fmla="*/ 4044908 w 5933139"/>
                <a:gd name="connsiteY33" fmla="*/ 5726329 h 6335678"/>
                <a:gd name="connsiteX34" fmla="*/ 4151151 w 5933139"/>
                <a:gd name="connsiteY34" fmla="*/ 5622147 h 6335678"/>
                <a:gd name="connsiteX35" fmla="*/ 4253834 w 5933139"/>
                <a:gd name="connsiteY35" fmla="*/ 5516841 h 6335678"/>
                <a:gd name="connsiteX36" fmla="*/ 4452453 w 5933139"/>
                <a:gd name="connsiteY36" fmla="*/ 5306979 h 6335678"/>
                <a:gd name="connsiteX37" fmla="*/ 4548578 w 5933139"/>
                <a:gd name="connsiteY37" fmla="*/ 5202797 h 6335678"/>
                <a:gd name="connsiteX38" fmla="*/ 4596546 w 5933139"/>
                <a:gd name="connsiteY38" fmla="*/ 5151456 h 6335678"/>
                <a:gd name="connsiteX39" fmla="*/ 4643016 w 5933139"/>
                <a:gd name="connsiteY39" fmla="*/ 5103300 h 6335678"/>
                <a:gd name="connsiteX40" fmla="*/ 4739515 w 5933139"/>
                <a:gd name="connsiteY40" fmla="*/ 5013172 h 6335678"/>
                <a:gd name="connsiteX41" fmla="*/ 4842198 w 5933139"/>
                <a:gd name="connsiteY41" fmla="*/ 4930164 h 6335678"/>
                <a:gd name="connsiteX42" fmla="*/ 5071360 w 5933139"/>
                <a:gd name="connsiteY42" fmla="*/ 4780449 h 6335678"/>
                <a:gd name="connsiteX43" fmla="*/ 5332001 w 5933139"/>
                <a:gd name="connsiteY43" fmla="*/ 4615932 h 6335678"/>
                <a:gd name="connsiteX44" fmla="*/ 5397396 w 5933139"/>
                <a:gd name="connsiteY44" fmla="*/ 4563655 h 6335678"/>
                <a:gd name="connsiteX45" fmla="*/ 5459417 w 5933139"/>
                <a:gd name="connsiteY45" fmla="*/ 4505380 h 6335678"/>
                <a:gd name="connsiteX46" fmla="*/ 5567159 w 5933139"/>
                <a:gd name="connsiteY46" fmla="*/ 4374029 h 6335678"/>
                <a:gd name="connsiteX47" fmla="*/ 5651292 w 5933139"/>
                <a:gd name="connsiteY47" fmla="*/ 4231810 h 6335678"/>
                <a:gd name="connsiteX48" fmla="*/ 5716686 w 5933139"/>
                <a:gd name="connsiteY48" fmla="*/ 4085655 h 6335678"/>
                <a:gd name="connsiteX49" fmla="*/ 5820681 w 5933139"/>
                <a:gd name="connsiteY49" fmla="*/ 3791848 h 6335678"/>
                <a:gd name="connsiteX50" fmla="*/ 5898629 w 5933139"/>
                <a:gd name="connsiteY50" fmla="*/ 3487922 h 6335678"/>
                <a:gd name="connsiteX51" fmla="*/ 5932170 w 5933139"/>
                <a:gd name="connsiteY51" fmla="*/ 3174066 h 6335678"/>
                <a:gd name="connsiteX52" fmla="*/ 5872209 w 5933139"/>
                <a:gd name="connsiteY52" fmla="*/ 2545978 h 6335678"/>
                <a:gd name="connsiteX53" fmla="*/ 5852909 w 5933139"/>
                <a:gd name="connsiteY53" fmla="*/ 2469528 h 6335678"/>
                <a:gd name="connsiteX54" fmla="*/ 5507386 w 5933139"/>
                <a:gd name="connsiteY54" fmla="*/ 3724580 h 6335678"/>
                <a:gd name="connsiteX55" fmla="*/ 5453609 w 5933139"/>
                <a:gd name="connsiteY55" fmla="*/ 3989906 h 6335678"/>
                <a:gd name="connsiteX56" fmla="*/ 5344181 w 5933139"/>
                <a:gd name="connsiteY56" fmla="*/ 4220380 h 6335678"/>
                <a:gd name="connsiteX57" fmla="*/ 5171419 w 5933139"/>
                <a:gd name="connsiteY57" fmla="*/ 4388644 h 6335678"/>
                <a:gd name="connsiteX58" fmla="*/ 5057868 w 5933139"/>
                <a:gd name="connsiteY58" fmla="*/ 4453851 h 6335678"/>
                <a:gd name="connsiteX59" fmla="*/ 4930265 w 5933139"/>
                <a:gd name="connsiteY59" fmla="*/ 4516810 h 6335678"/>
                <a:gd name="connsiteX60" fmla="*/ 4660067 w 5933139"/>
                <a:gd name="connsiteY60" fmla="*/ 4664276 h 6335678"/>
                <a:gd name="connsiteX61" fmla="*/ 4408794 w 5933139"/>
                <a:gd name="connsiteY61" fmla="*/ 4857836 h 6335678"/>
                <a:gd name="connsiteX62" fmla="*/ 4352207 w 5933139"/>
                <a:gd name="connsiteY62" fmla="*/ 4911988 h 6335678"/>
                <a:gd name="connsiteX63" fmla="*/ 4299366 w 5933139"/>
                <a:gd name="connsiteY63" fmla="*/ 4965390 h 6335678"/>
                <a:gd name="connsiteX64" fmla="*/ 4197621 w 5933139"/>
                <a:gd name="connsiteY64" fmla="*/ 5074257 h 6335678"/>
                <a:gd name="connsiteX65" fmla="*/ 4008744 w 5933139"/>
                <a:gd name="connsiteY65" fmla="*/ 5297985 h 6335678"/>
                <a:gd name="connsiteX66" fmla="*/ 3917304 w 5933139"/>
                <a:gd name="connsiteY66" fmla="*/ 5409100 h 6335678"/>
                <a:gd name="connsiteX67" fmla="*/ 3826052 w 5933139"/>
                <a:gd name="connsiteY67" fmla="*/ 5518153 h 6335678"/>
                <a:gd name="connsiteX68" fmla="*/ 3637925 w 5933139"/>
                <a:gd name="connsiteY68" fmla="*/ 5725017 h 6335678"/>
                <a:gd name="connsiteX69" fmla="*/ 3433497 w 5933139"/>
                <a:gd name="connsiteY69" fmla="*/ 5906586 h 6335678"/>
                <a:gd name="connsiteX70" fmla="*/ 3204522 w 5933139"/>
                <a:gd name="connsiteY70" fmla="*/ 6046744 h 6335678"/>
                <a:gd name="connsiteX71" fmla="*/ 2950439 w 5933139"/>
                <a:gd name="connsiteY71" fmla="*/ 6129190 h 6335678"/>
                <a:gd name="connsiteX72" fmla="*/ 2816839 w 5933139"/>
                <a:gd name="connsiteY72" fmla="*/ 6146428 h 6335678"/>
                <a:gd name="connsiteX73" fmla="*/ 2749009 w 5933139"/>
                <a:gd name="connsiteY73" fmla="*/ 6149051 h 6335678"/>
                <a:gd name="connsiteX74" fmla="*/ 2678930 w 5933139"/>
                <a:gd name="connsiteY74" fmla="*/ 6148677 h 6335678"/>
                <a:gd name="connsiteX75" fmla="*/ 2125793 w 5933139"/>
                <a:gd name="connsiteY75" fmla="*/ 6065481 h 6335678"/>
                <a:gd name="connsiteX76" fmla="*/ 1610506 w 5933139"/>
                <a:gd name="connsiteY76" fmla="*/ 5851310 h 6335678"/>
                <a:gd name="connsiteX77" fmla="*/ 1373099 w 5933139"/>
                <a:gd name="connsiteY77" fmla="*/ 5706279 h 6335678"/>
                <a:gd name="connsiteX78" fmla="*/ 1315949 w 5933139"/>
                <a:gd name="connsiteY78" fmla="*/ 5666743 h 6335678"/>
                <a:gd name="connsiteX79" fmla="*/ 1259923 w 5933139"/>
                <a:gd name="connsiteY79" fmla="*/ 5625894 h 6335678"/>
                <a:gd name="connsiteX80" fmla="*/ 1204647 w 5933139"/>
                <a:gd name="connsiteY80" fmla="*/ 5583922 h 6335678"/>
                <a:gd name="connsiteX81" fmla="*/ 1150308 w 5933139"/>
                <a:gd name="connsiteY81" fmla="*/ 5540826 h 6335678"/>
                <a:gd name="connsiteX82" fmla="*/ 751569 w 5933139"/>
                <a:gd name="connsiteY82" fmla="*/ 5158015 h 6335678"/>
                <a:gd name="connsiteX83" fmla="*/ 663315 w 5933139"/>
                <a:gd name="connsiteY83" fmla="*/ 5052146 h 6335678"/>
                <a:gd name="connsiteX84" fmla="*/ 580869 w 5933139"/>
                <a:gd name="connsiteY84" fmla="*/ 4942718 h 6335678"/>
                <a:gd name="connsiteX85" fmla="*/ 432279 w 5933139"/>
                <a:gd name="connsiteY85" fmla="*/ 4713369 h 6335678"/>
                <a:gd name="connsiteX86" fmla="*/ 205553 w 5933139"/>
                <a:gd name="connsiteY86" fmla="*/ 4219443 h 6335678"/>
                <a:gd name="connsiteX87" fmla="*/ 79448 w 5933139"/>
                <a:gd name="connsiteY87" fmla="*/ 3693850 h 6335678"/>
                <a:gd name="connsiteX88" fmla="*/ 53590 w 5933139"/>
                <a:gd name="connsiteY88" fmla="*/ 3425339 h 6335678"/>
                <a:gd name="connsiteX89" fmla="*/ 49655 w 5933139"/>
                <a:gd name="connsiteY89" fmla="*/ 3155890 h 6335678"/>
                <a:gd name="connsiteX90" fmla="*/ 67830 w 5933139"/>
                <a:gd name="connsiteY90" fmla="*/ 2886817 h 6335678"/>
                <a:gd name="connsiteX91" fmla="*/ 108679 w 5933139"/>
                <a:gd name="connsiteY91" fmla="*/ 2619992 h 6335678"/>
                <a:gd name="connsiteX92" fmla="*/ 263077 w 5933139"/>
                <a:gd name="connsiteY92" fmla="*/ 2101520 h 6335678"/>
                <a:gd name="connsiteX93" fmla="*/ 837575 w 5933139"/>
                <a:gd name="connsiteY93" fmla="*/ 1186370 h 6335678"/>
                <a:gd name="connsiteX94" fmla="*/ 1031698 w 5933139"/>
                <a:gd name="connsiteY94" fmla="*/ 996932 h 6335678"/>
                <a:gd name="connsiteX95" fmla="*/ 1236688 w 5933139"/>
                <a:gd name="connsiteY95" fmla="*/ 819298 h 6335678"/>
                <a:gd name="connsiteX96" fmla="*/ 1687143 w 5933139"/>
                <a:gd name="connsiteY96" fmla="*/ 511438 h 6335678"/>
                <a:gd name="connsiteX97" fmla="*/ 2196246 w 5933139"/>
                <a:gd name="connsiteY97" fmla="*/ 300639 h 6335678"/>
                <a:gd name="connsiteX98" fmla="*/ 2745823 w 5933139"/>
                <a:gd name="connsiteY98" fmla="*/ 229248 h 6335678"/>
                <a:gd name="connsiteX99" fmla="*/ 3019206 w 5933139"/>
                <a:gd name="connsiteY99" fmla="*/ 252108 h 6335678"/>
                <a:gd name="connsiteX100" fmla="*/ 3288092 w 5933139"/>
                <a:gd name="connsiteY100" fmla="*/ 313006 h 6335678"/>
                <a:gd name="connsiteX101" fmla="*/ 3548172 w 5933139"/>
                <a:gd name="connsiteY101" fmla="*/ 407069 h 6335678"/>
                <a:gd name="connsiteX102" fmla="*/ 3611505 w 5933139"/>
                <a:gd name="connsiteY102" fmla="*/ 435176 h 6335678"/>
                <a:gd name="connsiteX103" fmla="*/ 3674089 w 5933139"/>
                <a:gd name="connsiteY103" fmla="*/ 464968 h 6335678"/>
                <a:gd name="connsiteX104" fmla="*/ 3735736 w 5933139"/>
                <a:gd name="connsiteY104" fmla="*/ 496823 h 6335678"/>
                <a:gd name="connsiteX105" fmla="*/ 3796634 w 5933139"/>
                <a:gd name="connsiteY105" fmla="*/ 530176 h 6335678"/>
                <a:gd name="connsiteX106" fmla="*/ 4251585 w 5933139"/>
                <a:gd name="connsiteY106" fmla="*/ 847405 h 6335678"/>
                <a:gd name="connsiteX107" fmla="*/ 4644515 w 5933139"/>
                <a:gd name="connsiteY107" fmla="*/ 1236775 h 6335678"/>
                <a:gd name="connsiteX108" fmla="*/ 4816527 w 5933139"/>
                <a:gd name="connsiteY108" fmla="*/ 1451883 h 6335678"/>
                <a:gd name="connsiteX109" fmla="*/ 4970738 w 5933139"/>
                <a:gd name="connsiteY109" fmla="*/ 1678610 h 6335678"/>
                <a:gd name="connsiteX110" fmla="*/ 5223885 w 5933139"/>
                <a:gd name="connsiteY110" fmla="*/ 2159232 h 6335678"/>
                <a:gd name="connsiteX111" fmla="*/ 5395709 w 5933139"/>
                <a:gd name="connsiteY111" fmla="*/ 2666087 h 6335678"/>
                <a:gd name="connsiteX112" fmla="*/ 5458855 w 5933139"/>
                <a:gd name="connsiteY112" fmla="*/ 2924292 h 6335678"/>
                <a:gd name="connsiteX113" fmla="*/ 5499142 w 5933139"/>
                <a:gd name="connsiteY113" fmla="*/ 3186995 h 6335678"/>
                <a:gd name="connsiteX114" fmla="*/ 5516755 w 5933139"/>
                <a:gd name="connsiteY114" fmla="*/ 3454007 h 6335678"/>
                <a:gd name="connsiteX115" fmla="*/ 5507386 w 5933139"/>
                <a:gd name="connsiteY115" fmla="*/ 3724580 h 63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933139" h="6335678">
                  <a:moveTo>
                    <a:pt x="5852909" y="2469528"/>
                  </a:moveTo>
                  <a:lnTo>
                    <a:pt x="5830799" y="2394015"/>
                  </a:lnTo>
                  <a:lnTo>
                    <a:pt x="5805878" y="2319439"/>
                  </a:lnTo>
                  <a:cubicBezTo>
                    <a:pt x="5797446" y="2294705"/>
                    <a:pt x="5787890" y="2270346"/>
                    <a:pt x="5778708" y="2245800"/>
                  </a:cubicBezTo>
                  <a:cubicBezTo>
                    <a:pt x="5740858" y="2148364"/>
                    <a:pt x="5699073" y="2052614"/>
                    <a:pt x="5652978" y="1959675"/>
                  </a:cubicBezTo>
                  <a:cubicBezTo>
                    <a:pt x="5559664" y="1773985"/>
                    <a:pt x="5450986" y="1597663"/>
                    <a:pt x="5327691" y="1432958"/>
                  </a:cubicBezTo>
                  <a:cubicBezTo>
                    <a:pt x="5204960" y="1268067"/>
                    <a:pt x="5068362" y="1114980"/>
                    <a:pt x="4921458" y="973322"/>
                  </a:cubicBezTo>
                  <a:cubicBezTo>
                    <a:pt x="4774742" y="831665"/>
                    <a:pt x="4616408" y="703125"/>
                    <a:pt x="4450018" y="586764"/>
                  </a:cubicBezTo>
                  <a:cubicBezTo>
                    <a:pt x="4366822" y="528489"/>
                    <a:pt x="4281003" y="474337"/>
                    <a:pt x="4193311" y="423558"/>
                  </a:cubicBezTo>
                  <a:cubicBezTo>
                    <a:pt x="4105806" y="372404"/>
                    <a:pt x="4015865" y="325560"/>
                    <a:pt x="3924237" y="281901"/>
                  </a:cubicBezTo>
                  <a:cubicBezTo>
                    <a:pt x="3740983" y="195333"/>
                    <a:pt x="3549483" y="125067"/>
                    <a:pt x="3352175" y="75786"/>
                  </a:cubicBezTo>
                  <a:cubicBezTo>
                    <a:pt x="3253428" y="51240"/>
                    <a:pt x="3153368" y="31565"/>
                    <a:pt x="3051997" y="19011"/>
                  </a:cubicBezTo>
                  <a:cubicBezTo>
                    <a:pt x="2950814" y="5895"/>
                    <a:pt x="2848506" y="-851"/>
                    <a:pt x="2745823" y="86"/>
                  </a:cubicBezTo>
                  <a:cubicBezTo>
                    <a:pt x="2543643" y="1585"/>
                    <a:pt x="2341838" y="20135"/>
                    <a:pt x="2141720" y="55550"/>
                  </a:cubicBezTo>
                  <a:cubicBezTo>
                    <a:pt x="1941976" y="91339"/>
                    <a:pt x="1743356" y="143055"/>
                    <a:pt x="1551295" y="216319"/>
                  </a:cubicBezTo>
                  <a:cubicBezTo>
                    <a:pt x="1359233" y="289396"/>
                    <a:pt x="1173917" y="383459"/>
                    <a:pt x="1001718" y="498134"/>
                  </a:cubicBezTo>
                  <a:cubicBezTo>
                    <a:pt x="915712" y="555659"/>
                    <a:pt x="832141" y="617119"/>
                    <a:pt x="754755" y="685886"/>
                  </a:cubicBezTo>
                  <a:cubicBezTo>
                    <a:pt x="677555" y="754841"/>
                    <a:pt x="604666" y="828293"/>
                    <a:pt x="533462" y="903056"/>
                  </a:cubicBezTo>
                  <a:cubicBezTo>
                    <a:pt x="323413" y="1125660"/>
                    <a:pt x="143906" y="1376370"/>
                    <a:pt x="0" y="1646568"/>
                  </a:cubicBezTo>
                  <a:lnTo>
                    <a:pt x="0" y="4709059"/>
                  </a:lnTo>
                  <a:cubicBezTo>
                    <a:pt x="37850" y="4776702"/>
                    <a:pt x="78136" y="4843033"/>
                    <a:pt x="120671" y="4907491"/>
                  </a:cubicBezTo>
                  <a:cubicBezTo>
                    <a:pt x="234034" y="5078941"/>
                    <a:pt x="365198" y="5239336"/>
                    <a:pt x="507979" y="5384178"/>
                  </a:cubicBezTo>
                  <a:cubicBezTo>
                    <a:pt x="650948" y="5529395"/>
                    <a:pt x="805909" y="5662059"/>
                    <a:pt x="972112" y="5778607"/>
                  </a:cubicBezTo>
                  <a:cubicBezTo>
                    <a:pt x="1055308" y="5836881"/>
                    <a:pt x="1141314" y="5890846"/>
                    <a:pt x="1229943" y="5939939"/>
                  </a:cubicBezTo>
                  <a:cubicBezTo>
                    <a:pt x="1318385" y="5989406"/>
                    <a:pt x="1409450" y="6033815"/>
                    <a:pt x="1502389" y="6073913"/>
                  </a:cubicBezTo>
                  <a:cubicBezTo>
                    <a:pt x="1874145" y="6233559"/>
                    <a:pt x="2272884" y="6320689"/>
                    <a:pt x="2673870" y="6333993"/>
                  </a:cubicBezTo>
                  <a:lnTo>
                    <a:pt x="2749196" y="6335679"/>
                  </a:lnTo>
                  <a:lnTo>
                    <a:pt x="2787983" y="6335492"/>
                  </a:lnTo>
                  <a:lnTo>
                    <a:pt x="2826770" y="6334368"/>
                  </a:lnTo>
                  <a:cubicBezTo>
                    <a:pt x="2878486" y="6332494"/>
                    <a:pt x="2930390" y="6327247"/>
                    <a:pt x="2981918" y="6319939"/>
                  </a:cubicBezTo>
                  <a:cubicBezTo>
                    <a:pt x="3085163" y="6304949"/>
                    <a:pt x="3187096" y="6278529"/>
                    <a:pt x="3285282" y="6241803"/>
                  </a:cubicBezTo>
                  <a:cubicBezTo>
                    <a:pt x="3383467" y="6205265"/>
                    <a:pt x="3477530" y="6158608"/>
                    <a:pt x="3566347" y="6104831"/>
                  </a:cubicBezTo>
                  <a:cubicBezTo>
                    <a:pt x="3655164" y="6051053"/>
                    <a:pt x="3739109" y="5990905"/>
                    <a:pt x="3818369" y="5926823"/>
                  </a:cubicBezTo>
                  <a:cubicBezTo>
                    <a:pt x="3897630" y="5862739"/>
                    <a:pt x="3973143" y="5795471"/>
                    <a:pt x="4044908" y="5726329"/>
                  </a:cubicBezTo>
                  <a:cubicBezTo>
                    <a:pt x="4080884" y="5691852"/>
                    <a:pt x="4116299" y="5656999"/>
                    <a:pt x="4151151" y="5622147"/>
                  </a:cubicBezTo>
                  <a:cubicBezTo>
                    <a:pt x="4185816" y="5586920"/>
                    <a:pt x="4220106" y="5552068"/>
                    <a:pt x="4253834" y="5516841"/>
                  </a:cubicBezTo>
                  <a:cubicBezTo>
                    <a:pt x="4321289" y="5446388"/>
                    <a:pt x="4387808" y="5376871"/>
                    <a:pt x="4452453" y="5306979"/>
                  </a:cubicBezTo>
                  <a:lnTo>
                    <a:pt x="4548578" y="5202797"/>
                  </a:lnTo>
                  <a:lnTo>
                    <a:pt x="4596546" y="5151456"/>
                  </a:lnTo>
                  <a:cubicBezTo>
                    <a:pt x="4612661" y="5134592"/>
                    <a:pt x="4627276" y="5119040"/>
                    <a:pt x="4643016" y="5103300"/>
                  </a:cubicBezTo>
                  <a:cubicBezTo>
                    <a:pt x="4674308" y="5072196"/>
                    <a:pt x="4706162" y="5041841"/>
                    <a:pt x="4739515" y="5013172"/>
                  </a:cubicBezTo>
                  <a:cubicBezTo>
                    <a:pt x="4772493" y="4984128"/>
                    <a:pt x="4806596" y="4956397"/>
                    <a:pt x="4842198" y="4930164"/>
                  </a:cubicBezTo>
                  <a:cubicBezTo>
                    <a:pt x="4913026" y="4876949"/>
                    <a:pt x="4988914" y="4828980"/>
                    <a:pt x="5071360" y="4780449"/>
                  </a:cubicBezTo>
                  <a:cubicBezTo>
                    <a:pt x="5153243" y="4731544"/>
                    <a:pt x="5243372" y="4682076"/>
                    <a:pt x="5332001" y="4615932"/>
                  </a:cubicBezTo>
                  <a:cubicBezTo>
                    <a:pt x="5354111" y="4599443"/>
                    <a:pt x="5376035" y="4582205"/>
                    <a:pt x="5397396" y="4563655"/>
                  </a:cubicBezTo>
                  <a:cubicBezTo>
                    <a:pt x="5418757" y="4545104"/>
                    <a:pt x="5439368" y="4525617"/>
                    <a:pt x="5459417" y="4505380"/>
                  </a:cubicBezTo>
                  <a:cubicBezTo>
                    <a:pt x="5499329" y="4464719"/>
                    <a:pt x="5535493" y="4420311"/>
                    <a:pt x="5567159" y="4374029"/>
                  </a:cubicBezTo>
                  <a:cubicBezTo>
                    <a:pt x="5599388" y="4328121"/>
                    <a:pt x="5626558" y="4279965"/>
                    <a:pt x="5651292" y="4231810"/>
                  </a:cubicBezTo>
                  <a:cubicBezTo>
                    <a:pt x="5675651" y="4183466"/>
                    <a:pt x="5697012" y="4134561"/>
                    <a:pt x="5716686" y="4085655"/>
                  </a:cubicBezTo>
                  <a:cubicBezTo>
                    <a:pt x="5756223" y="3987845"/>
                    <a:pt x="5789576" y="3891158"/>
                    <a:pt x="5820681" y="3791848"/>
                  </a:cubicBezTo>
                  <a:cubicBezTo>
                    <a:pt x="5851972" y="3692726"/>
                    <a:pt x="5878955" y="3591167"/>
                    <a:pt x="5898629" y="3487922"/>
                  </a:cubicBezTo>
                  <a:cubicBezTo>
                    <a:pt x="5918116" y="3384490"/>
                    <a:pt x="5929172" y="3279372"/>
                    <a:pt x="5932170" y="3174066"/>
                  </a:cubicBezTo>
                  <a:cubicBezTo>
                    <a:pt x="5937604" y="2963454"/>
                    <a:pt x="5920552" y="2750968"/>
                    <a:pt x="5872209" y="2545978"/>
                  </a:cubicBezTo>
                  <a:cubicBezTo>
                    <a:pt x="5865838" y="2520307"/>
                    <a:pt x="5860029" y="2494637"/>
                    <a:pt x="5852909" y="2469528"/>
                  </a:cubicBezTo>
                  <a:close/>
                  <a:moveTo>
                    <a:pt x="5507386" y="3724580"/>
                  </a:moveTo>
                  <a:cubicBezTo>
                    <a:pt x="5497830" y="3814521"/>
                    <a:pt x="5480591" y="3905586"/>
                    <a:pt x="5453609" y="3989906"/>
                  </a:cubicBezTo>
                  <a:cubicBezTo>
                    <a:pt x="5426439" y="4074413"/>
                    <a:pt x="5390088" y="4152924"/>
                    <a:pt x="5344181" y="4220380"/>
                  </a:cubicBezTo>
                  <a:cubicBezTo>
                    <a:pt x="5297898" y="4287835"/>
                    <a:pt x="5241311" y="4342549"/>
                    <a:pt x="5171419" y="4388644"/>
                  </a:cubicBezTo>
                  <a:cubicBezTo>
                    <a:pt x="5136755" y="4411879"/>
                    <a:pt x="5098342" y="4433052"/>
                    <a:pt x="5057868" y="4453851"/>
                  </a:cubicBezTo>
                  <a:cubicBezTo>
                    <a:pt x="5017395" y="4474837"/>
                    <a:pt x="4974298" y="4495449"/>
                    <a:pt x="4930265" y="4516810"/>
                  </a:cubicBezTo>
                  <a:cubicBezTo>
                    <a:pt x="4841823" y="4559719"/>
                    <a:pt x="4748696" y="4607126"/>
                    <a:pt x="4660067" y="4664276"/>
                  </a:cubicBezTo>
                  <a:cubicBezTo>
                    <a:pt x="4571251" y="4721238"/>
                    <a:pt x="4486181" y="4786071"/>
                    <a:pt x="4408794" y="4857836"/>
                  </a:cubicBezTo>
                  <a:cubicBezTo>
                    <a:pt x="4389682" y="4875637"/>
                    <a:pt x="4370008" y="4894375"/>
                    <a:pt x="4352207" y="4911988"/>
                  </a:cubicBezTo>
                  <a:lnTo>
                    <a:pt x="4299366" y="4965390"/>
                  </a:lnTo>
                  <a:cubicBezTo>
                    <a:pt x="4264514" y="5001179"/>
                    <a:pt x="4230599" y="5037531"/>
                    <a:pt x="4197621" y="5074257"/>
                  </a:cubicBezTo>
                  <a:cubicBezTo>
                    <a:pt x="4131664" y="5147896"/>
                    <a:pt x="4070204" y="5223784"/>
                    <a:pt x="4008744" y="5297985"/>
                  </a:cubicBezTo>
                  <a:lnTo>
                    <a:pt x="3917304" y="5409100"/>
                  </a:lnTo>
                  <a:cubicBezTo>
                    <a:pt x="3886949" y="5446013"/>
                    <a:pt x="3856782" y="5482364"/>
                    <a:pt x="3826052" y="5518153"/>
                  </a:cubicBezTo>
                  <a:cubicBezTo>
                    <a:pt x="3764592" y="5589544"/>
                    <a:pt x="3702758" y="5659435"/>
                    <a:pt x="3637925" y="5725017"/>
                  </a:cubicBezTo>
                  <a:cubicBezTo>
                    <a:pt x="3573093" y="5790412"/>
                    <a:pt x="3505637" y="5852059"/>
                    <a:pt x="3433497" y="5906586"/>
                  </a:cubicBezTo>
                  <a:cubicBezTo>
                    <a:pt x="3361544" y="5961112"/>
                    <a:pt x="3285469" y="6009268"/>
                    <a:pt x="3204522" y="6046744"/>
                  </a:cubicBezTo>
                  <a:cubicBezTo>
                    <a:pt x="3123763" y="6084594"/>
                    <a:pt x="3038506" y="6112513"/>
                    <a:pt x="2950439" y="6129190"/>
                  </a:cubicBezTo>
                  <a:cubicBezTo>
                    <a:pt x="2906405" y="6137809"/>
                    <a:pt x="2861810" y="6143055"/>
                    <a:pt x="2816839" y="6146428"/>
                  </a:cubicBezTo>
                  <a:cubicBezTo>
                    <a:pt x="2794354" y="6147927"/>
                    <a:pt x="2771681" y="6148677"/>
                    <a:pt x="2749009" y="6149051"/>
                  </a:cubicBezTo>
                  <a:lnTo>
                    <a:pt x="2678930" y="6148677"/>
                  </a:lnTo>
                  <a:cubicBezTo>
                    <a:pt x="2491927" y="6144367"/>
                    <a:pt x="2305675" y="6116260"/>
                    <a:pt x="2125793" y="6065481"/>
                  </a:cubicBezTo>
                  <a:cubicBezTo>
                    <a:pt x="1945911" y="6014515"/>
                    <a:pt x="1773524" y="5940501"/>
                    <a:pt x="1610506" y="5851310"/>
                  </a:cubicBezTo>
                  <a:cubicBezTo>
                    <a:pt x="1528997" y="5806714"/>
                    <a:pt x="1449924" y="5757808"/>
                    <a:pt x="1373099" y="5706279"/>
                  </a:cubicBezTo>
                  <a:lnTo>
                    <a:pt x="1315949" y="5666743"/>
                  </a:lnTo>
                  <a:lnTo>
                    <a:pt x="1259923" y="5625894"/>
                  </a:lnTo>
                  <a:lnTo>
                    <a:pt x="1204647" y="5583922"/>
                  </a:lnTo>
                  <a:cubicBezTo>
                    <a:pt x="1186284" y="5569869"/>
                    <a:pt x="1168483" y="5555066"/>
                    <a:pt x="1150308" y="5540826"/>
                  </a:cubicBezTo>
                  <a:cubicBezTo>
                    <a:pt x="1006402" y="5424839"/>
                    <a:pt x="872615" y="5296860"/>
                    <a:pt x="751569" y="5158015"/>
                  </a:cubicBezTo>
                  <a:cubicBezTo>
                    <a:pt x="721214" y="5123350"/>
                    <a:pt x="691983" y="5087935"/>
                    <a:pt x="663315" y="5052146"/>
                  </a:cubicBezTo>
                  <a:cubicBezTo>
                    <a:pt x="635021" y="5016170"/>
                    <a:pt x="607289" y="4980006"/>
                    <a:pt x="580869" y="4942718"/>
                  </a:cubicBezTo>
                  <a:cubicBezTo>
                    <a:pt x="527654" y="4868517"/>
                    <a:pt x="478186" y="4791880"/>
                    <a:pt x="432279" y="4713369"/>
                  </a:cubicBezTo>
                  <a:cubicBezTo>
                    <a:pt x="340651" y="4556159"/>
                    <a:pt x="264764" y="4390330"/>
                    <a:pt x="205553" y="4219443"/>
                  </a:cubicBezTo>
                  <a:cubicBezTo>
                    <a:pt x="146154" y="4048555"/>
                    <a:pt x="104369" y="3872045"/>
                    <a:pt x="79448" y="3693850"/>
                  </a:cubicBezTo>
                  <a:cubicBezTo>
                    <a:pt x="67268" y="3604659"/>
                    <a:pt x="58087" y="3515092"/>
                    <a:pt x="53590" y="3425339"/>
                  </a:cubicBezTo>
                  <a:cubicBezTo>
                    <a:pt x="47969" y="3335585"/>
                    <a:pt x="47406" y="3245644"/>
                    <a:pt x="49655" y="3155890"/>
                  </a:cubicBezTo>
                  <a:cubicBezTo>
                    <a:pt x="52278" y="3066137"/>
                    <a:pt x="58274" y="2976383"/>
                    <a:pt x="67830" y="2886817"/>
                  </a:cubicBezTo>
                  <a:cubicBezTo>
                    <a:pt x="77761" y="2797438"/>
                    <a:pt x="91253" y="2708246"/>
                    <a:pt x="108679" y="2619992"/>
                  </a:cubicBezTo>
                  <a:cubicBezTo>
                    <a:pt x="143906" y="2443108"/>
                    <a:pt x="195809" y="2269409"/>
                    <a:pt x="263077" y="2101520"/>
                  </a:cubicBezTo>
                  <a:cubicBezTo>
                    <a:pt x="397614" y="1765740"/>
                    <a:pt x="593048" y="1453382"/>
                    <a:pt x="837575" y="1186370"/>
                  </a:cubicBezTo>
                  <a:cubicBezTo>
                    <a:pt x="898473" y="1119289"/>
                    <a:pt x="964242" y="1056893"/>
                    <a:pt x="1031698" y="996932"/>
                  </a:cubicBezTo>
                  <a:cubicBezTo>
                    <a:pt x="1099154" y="936784"/>
                    <a:pt x="1166235" y="876261"/>
                    <a:pt x="1236688" y="819298"/>
                  </a:cubicBezTo>
                  <a:cubicBezTo>
                    <a:pt x="1377221" y="704999"/>
                    <a:pt x="1526935" y="600442"/>
                    <a:pt x="1687143" y="511438"/>
                  </a:cubicBezTo>
                  <a:cubicBezTo>
                    <a:pt x="1847163" y="422621"/>
                    <a:pt x="2017676" y="348795"/>
                    <a:pt x="2196246" y="300639"/>
                  </a:cubicBezTo>
                  <a:cubicBezTo>
                    <a:pt x="2374629" y="251921"/>
                    <a:pt x="2560320" y="227749"/>
                    <a:pt x="2745823" y="229248"/>
                  </a:cubicBezTo>
                  <a:cubicBezTo>
                    <a:pt x="2837076" y="230372"/>
                    <a:pt x="2928516" y="238055"/>
                    <a:pt x="3019206" y="252108"/>
                  </a:cubicBezTo>
                  <a:cubicBezTo>
                    <a:pt x="3109710" y="266724"/>
                    <a:pt x="3199650" y="286773"/>
                    <a:pt x="3288092" y="313006"/>
                  </a:cubicBezTo>
                  <a:cubicBezTo>
                    <a:pt x="3376347" y="339426"/>
                    <a:pt x="3463477" y="370343"/>
                    <a:pt x="3548172" y="407069"/>
                  </a:cubicBezTo>
                  <a:cubicBezTo>
                    <a:pt x="3569345" y="416438"/>
                    <a:pt x="3590519" y="425432"/>
                    <a:pt x="3611505" y="435176"/>
                  </a:cubicBezTo>
                  <a:lnTo>
                    <a:pt x="3674089" y="464968"/>
                  </a:lnTo>
                  <a:lnTo>
                    <a:pt x="3735736" y="496823"/>
                  </a:lnTo>
                  <a:cubicBezTo>
                    <a:pt x="3756160" y="507690"/>
                    <a:pt x="3776397" y="519120"/>
                    <a:pt x="3796634" y="530176"/>
                  </a:cubicBezTo>
                  <a:cubicBezTo>
                    <a:pt x="3957965" y="621054"/>
                    <a:pt x="4110303" y="728046"/>
                    <a:pt x="4251585" y="847405"/>
                  </a:cubicBezTo>
                  <a:cubicBezTo>
                    <a:pt x="4393242" y="966390"/>
                    <a:pt x="4524781" y="1096991"/>
                    <a:pt x="4644515" y="1236775"/>
                  </a:cubicBezTo>
                  <a:cubicBezTo>
                    <a:pt x="4704663" y="1306479"/>
                    <a:pt x="4762375" y="1378057"/>
                    <a:pt x="4816527" y="1451883"/>
                  </a:cubicBezTo>
                  <a:cubicBezTo>
                    <a:pt x="4870679" y="1525897"/>
                    <a:pt x="4922020" y="1601598"/>
                    <a:pt x="4970738" y="1678610"/>
                  </a:cubicBezTo>
                  <a:cubicBezTo>
                    <a:pt x="5067799" y="1833008"/>
                    <a:pt x="5152494" y="1993965"/>
                    <a:pt x="5223885" y="2159232"/>
                  </a:cubicBezTo>
                  <a:cubicBezTo>
                    <a:pt x="5295275" y="2324686"/>
                    <a:pt x="5349615" y="2495199"/>
                    <a:pt x="5395709" y="2666087"/>
                  </a:cubicBezTo>
                  <a:cubicBezTo>
                    <a:pt x="5418757" y="2751718"/>
                    <a:pt x="5440680" y="2837537"/>
                    <a:pt x="5458855" y="2924292"/>
                  </a:cubicBezTo>
                  <a:cubicBezTo>
                    <a:pt x="5477406" y="3011048"/>
                    <a:pt x="5490522" y="3098740"/>
                    <a:pt x="5499142" y="3186995"/>
                  </a:cubicBezTo>
                  <a:cubicBezTo>
                    <a:pt x="5507761" y="3275250"/>
                    <a:pt x="5513944" y="3364254"/>
                    <a:pt x="5516755" y="3454007"/>
                  </a:cubicBezTo>
                  <a:cubicBezTo>
                    <a:pt x="5518629" y="3543761"/>
                    <a:pt x="5516755" y="3634264"/>
                    <a:pt x="5507386" y="3724580"/>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7E50BFD-51AC-4ACE-820C-A285E6672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41478"/>
              <a:ext cx="5953893" cy="6434152"/>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317011 w 5953893"/>
                <a:gd name="connsiteY8" fmla="*/ 3797009 h 6434152"/>
                <a:gd name="connsiteX9" fmla="*/ 5176478 w 5953893"/>
                <a:gd name="connsiteY9" fmla="*/ 4100747 h 6434152"/>
                <a:gd name="connsiteX10" fmla="*/ 4942257 w 5953893"/>
                <a:gd name="connsiteY10" fmla="*/ 4250274 h 6434152"/>
                <a:gd name="connsiteX11" fmla="*/ 4216171 w 5953893"/>
                <a:gd name="connsiteY11" fmla="*/ 4773243 h 6434152"/>
                <a:gd name="connsiteX12" fmla="*/ 3905125 w 5953893"/>
                <a:gd name="connsiteY12" fmla="*/ 5105837 h 6434152"/>
                <a:gd name="connsiteX13" fmla="*/ 3308329 w 5953893"/>
                <a:gd name="connsiteY13" fmla="*/ 5682022 h 6434152"/>
                <a:gd name="connsiteX14" fmla="*/ 2739452 w 5953893"/>
                <a:gd name="connsiteY14" fmla="*/ 5870898 h 6434152"/>
                <a:gd name="connsiteX15" fmla="*/ 1647419 w 5953893"/>
                <a:gd name="connsiteY15" fmla="*/ 5625809 h 6434152"/>
                <a:gd name="connsiteX16" fmla="*/ 781175 w 5953893"/>
                <a:gd name="connsiteY16" fmla="*/ 4960620 h 6434152"/>
                <a:gd name="connsiteX17" fmla="*/ 312545 w 5953893"/>
                <a:gd name="connsiteY17" fmla="*/ 4165205 h 6434152"/>
                <a:gd name="connsiteX18" fmla="*/ 142032 w 5953893"/>
                <a:gd name="connsiteY18" fmla="*/ 3217451 h 6434152"/>
                <a:gd name="connsiteX19" fmla="*/ 347210 w 5953893"/>
                <a:gd name="connsiteY19" fmla="*/ 2181444 h 6434152"/>
                <a:gd name="connsiteX20" fmla="*/ 906155 w 5953893"/>
                <a:gd name="connsiteY20" fmla="*/ 1337497 h 6434152"/>
                <a:gd name="connsiteX21" fmla="*/ 2739265 w 5953893"/>
                <a:gd name="connsiteY21" fmla="*/ 563818 h 6434152"/>
                <a:gd name="connsiteX22" fmla="*/ 3849849 w 5953893"/>
                <a:gd name="connsiteY22" fmla="*/ 881796 h 6434152"/>
                <a:gd name="connsiteX23" fmla="*/ 4834515 w 5953893"/>
                <a:gd name="connsiteY23" fmla="*/ 1742419 h 6434152"/>
                <a:gd name="connsiteX24" fmla="*/ 5325256 w 5953893"/>
                <a:gd name="connsiteY24" fmla="*/ 2742076 h 6434152"/>
                <a:gd name="connsiteX25" fmla="*/ 5317011 w 5953893"/>
                <a:gd name="connsiteY25" fmla="*/ 3797009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317011" y="3797009"/>
                  </a:moveTo>
                  <a:cubicBezTo>
                    <a:pt x="5275976" y="3943538"/>
                    <a:pt x="5228756" y="4045658"/>
                    <a:pt x="5176478" y="4100747"/>
                  </a:cubicBezTo>
                  <a:cubicBezTo>
                    <a:pt x="5131883" y="4147591"/>
                    <a:pt x="5061991" y="4186004"/>
                    <a:pt x="4942257" y="4250274"/>
                  </a:cubicBezTo>
                  <a:cubicBezTo>
                    <a:pt x="4753381" y="4351458"/>
                    <a:pt x="4494613" y="4489929"/>
                    <a:pt x="4216171" y="4773243"/>
                  </a:cubicBezTo>
                  <a:cubicBezTo>
                    <a:pt x="4106555" y="4884733"/>
                    <a:pt x="4004247" y="4997159"/>
                    <a:pt x="3905125" y="5105837"/>
                  </a:cubicBezTo>
                  <a:cubicBezTo>
                    <a:pt x="3701071" y="5329753"/>
                    <a:pt x="3508260" y="5541302"/>
                    <a:pt x="3308329" y="5682022"/>
                  </a:cubicBezTo>
                  <a:cubicBezTo>
                    <a:pt x="3122826" y="5812624"/>
                    <a:pt x="2947441" y="5870898"/>
                    <a:pt x="2739452" y="5870898"/>
                  </a:cubicBezTo>
                  <a:cubicBezTo>
                    <a:pt x="2357765" y="5870898"/>
                    <a:pt x="1990319" y="5788452"/>
                    <a:pt x="1647419" y="5625809"/>
                  </a:cubicBezTo>
                  <a:cubicBezTo>
                    <a:pt x="1319509" y="5470286"/>
                    <a:pt x="1019893" y="5240187"/>
                    <a:pt x="781175" y="4960620"/>
                  </a:cubicBezTo>
                  <a:cubicBezTo>
                    <a:pt x="579370" y="4724151"/>
                    <a:pt x="421598" y="4456576"/>
                    <a:pt x="312545" y="4165205"/>
                  </a:cubicBezTo>
                  <a:cubicBezTo>
                    <a:pt x="199369" y="3863153"/>
                    <a:pt x="142032" y="3544237"/>
                    <a:pt x="142032" y="3217451"/>
                  </a:cubicBezTo>
                  <a:cubicBezTo>
                    <a:pt x="142032" y="2857688"/>
                    <a:pt x="211174" y="2509166"/>
                    <a:pt x="347210" y="2181444"/>
                  </a:cubicBezTo>
                  <a:cubicBezTo>
                    <a:pt x="478561" y="1865339"/>
                    <a:pt x="666688" y="1581275"/>
                    <a:pt x="906155" y="1337497"/>
                  </a:cubicBezTo>
                  <a:cubicBezTo>
                    <a:pt x="1396334" y="838512"/>
                    <a:pt x="2047469" y="563818"/>
                    <a:pt x="2739265" y="563818"/>
                  </a:cubicBezTo>
                  <a:cubicBezTo>
                    <a:pt x="3094157" y="563818"/>
                    <a:pt x="3478280" y="673808"/>
                    <a:pt x="3849849" y="881796"/>
                  </a:cubicBezTo>
                  <a:cubicBezTo>
                    <a:pt x="4226851" y="1092783"/>
                    <a:pt x="4567316" y="1390338"/>
                    <a:pt x="4834515" y="1742419"/>
                  </a:cubicBezTo>
                  <a:cubicBezTo>
                    <a:pt x="5070798" y="2053653"/>
                    <a:pt x="5240374" y="2399363"/>
                    <a:pt x="5325256" y="2742076"/>
                  </a:cubicBezTo>
                  <a:cubicBezTo>
                    <a:pt x="5414634" y="3102964"/>
                    <a:pt x="5411824" y="3458044"/>
                    <a:pt x="5317011" y="3797009"/>
                  </a:cubicBezTo>
                  <a:close/>
                </a:path>
              </a:pathLst>
            </a:custGeom>
            <a:solidFill>
              <a:schemeClr val="bg1">
                <a:alpha val="30000"/>
              </a:schemeClr>
            </a:solidFill>
            <a:ln w="1873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0394888-C50F-41C1-92D4-0E2B4315A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31462"/>
              <a:ext cx="5953893" cy="6444167"/>
            </a:xfrm>
            <a:custGeom>
              <a:avLst/>
              <a:gdLst>
                <a:gd name="connsiteX0" fmla="*/ 2739452 w 5953893"/>
                <a:gd name="connsiteY0" fmla="*/ 0 h 6434152"/>
                <a:gd name="connsiteX1" fmla="*/ 0 w 5953893"/>
                <a:gd name="connsiteY1" fmla="*/ 1610693 h 6434152"/>
                <a:gd name="connsiteX2" fmla="*/ 0 w 5953893"/>
                <a:gd name="connsiteY2" fmla="*/ 4823273 h 6434152"/>
                <a:gd name="connsiteX3" fmla="*/ 352456 w 5953893"/>
                <a:gd name="connsiteY3" fmla="*/ 5326193 h 6434152"/>
                <a:gd name="connsiteX4" fmla="*/ 2739452 w 5953893"/>
                <a:gd name="connsiteY4" fmla="*/ 6434153 h 6434152"/>
                <a:gd name="connsiteX5" fmla="*/ 4618282 w 5953893"/>
                <a:gd name="connsiteY5" fmla="*/ 5167859 h 6434152"/>
                <a:gd name="connsiteX6" fmla="*/ 5860029 w 5953893"/>
                <a:gd name="connsiteY6" fmla="*/ 3948409 h 6434152"/>
                <a:gd name="connsiteX7" fmla="*/ 2739452 w 5953893"/>
                <a:gd name="connsiteY7" fmla="*/ 0 h 6434152"/>
                <a:gd name="connsiteX8" fmla="*/ 5208520 w 5953893"/>
                <a:gd name="connsiteY8" fmla="*/ 3766654 h 6434152"/>
                <a:gd name="connsiteX9" fmla="*/ 5094782 w 5953893"/>
                <a:gd name="connsiteY9" fmla="*/ 4022985 h 6434152"/>
                <a:gd name="connsiteX10" fmla="*/ 4888855 w 5953893"/>
                <a:gd name="connsiteY10" fmla="*/ 4150777 h 6434152"/>
                <a:gd name="connsiteX11" fmla="*/ 4135411 w 5953893"/>
                <a:gd name="connsiteY11" fmla="*/ 4694170 h 6434152"/>
                <a:gd name="connsiteX12" fmla="*/ 3821555 w 5953893"/>
                <a:gd name="connsiteY12" fmla="*/ 5029762 h 6434152"/>
                <a:gd name="connsiteX13" fmla="*/ 2739265 w 5953893"/>
                <a:gd name="connsiteY13" fmla="*/ 5758097 h 6434152"/>
                <a:gd name="connsiteX14" fmla="*/ 1695575 w 5953893"/>
                <a:gd name="connsiteY14" fmla="*/ 5523876 h 6434152"/>
                <a:gd name="connsiteX15" fmla="*/ 866619 w 5953893"/>
                <a:gd name="connsiteY15" fmla="*/ 4887356 h 6434152"/>
                <a:gd name="connsiteX16" fmla="*/ 417851 w 5953893"/>
                <a:gd name="connsiteY16" fmla="*/ 4125481 h 6434152"/>
                <a:gd name="connsiteX17" fmla="*/ 254645 w 5953893"/>
                <a:gd name="connsiteY17" fmla="*/ 3217264 h 6434152"/>
                <a:gd name="connsiteX18" fmla="*/ 451204 w 5953893"/>
                <a:gd name="connsiteY18" fmla="*/ 2224540 h 6434152"/>
                <a:gd name="connsiteX19" fmla="*/ 986540 w 5953893"/>
                <a:gd name="connsiteY19" fmla="*/ 1416383 h 6434152"/>
                <a:gd name="connsiteX20" fmla="*/ 2739452 w 5953893"/>
                <a:gd name="connsiteY20" fmla="*/ 676244 h 6434152"/>
                <a:gd name="connsiteX21" fmla="*/ 3794947 w 5953893"/>
                <a:gd name="connsiteY21" fmla="*/ 979795 h 6434152"/>
                <a:gd name="connsiteX22" fmla="*/ 4744762 w 5953893"/>
                <a:gd name="connsiteY22" fmla="*/ 1810250 h 6434152"/>
                <a:gd name="connsiteX23" fmla="*/ 5215827 w 5953893"/>
                <a:gd name="connsiteY23" fmla="*/ 2768871 h 6434152"/>
                <a:gd name="connsiteX24" fmla="*/ 5208520 w 5953893"/>
                <a:gd name="connsiteY24" fmla="*/ 3766654 h 64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53893" h="6434152">
                  <a:moveTo>
                    <a:pt x="2739452" y="0"/>
                  </a:moveTo>
                  <a:cubicBezTo>
                    <a:pt x="1568346" y="0"/>
                    <a:pt x="546204" y="647950"/>
                    <a:pt x="0" y="1610693"/>
                  </a:cubicBezTo>
                  <a:lnTo>
                    <a:pt x="0" y="4823273"/>
                  </a:lnTo>
                  <a:cubicBezTo>
                    <a:pt x="101746" y="5002593"/>
                    <a:pt x="219793" y="5171045"/>
                    <a:pt x="352456" y="5326193"/>
                  </a:cubicBezTo>
                  <a:cubicBezTo>
                    <a:pt x="932013" y="6005060"/>
                    <a:pt x="1786453" y="6434153"/>
                    <a:pt x="2739452" y="6434153"/>
                  </a:cubicBezTo>
                  <a:cubicBezTo>
                    <a:pt x="3612442" y="6434153"/>
                    <a:pt x="4046220" y="5750227"/>
                    <a:pt x="4618282" y="5167859"/>
                  </a:cubicBezTo>
                  <a:cubicBezTo>
                    <a:pt x="5190344" y="4585679"/>
                    <a:pt x="5621311" y="4803036"/>
                    <a:pt x="5860029" y="3948409"/>
                  </a:cubicBezTo>
                  <a:cubicBezTo>
                    <a:pt x="6403423" y="2003810"/>
                    <a:pt x="4485244" y="0"/>
                    <a:pt x="2739452" y="0"/>
                  </a:cubicBezTo>
                  <a:close/>
                  <a:moveTo>
                    <a:pt x="5208520" y="3766654"/>
                  </a:moveTo>
                  <a:cubicBezTo>
                    <a:pt x="5173667" y="3891634"/>
                    <a:pt x="5133194" y="3982699"/>
                    <a:pt x="5094782" y="4022985"/>
                  </a:cubicBezTo>
                  <a:cubicBezTo>
                    <a:pt x="5060492" y="4058962"/>
                    <a:pt x="4984792" y="4099435"/>
                    <a:pt x="4888855" y="4150777"/>
                  </a:cubicBezTo>
                  <a:cubicBezTo>
                    <a:pt x="4693420" y="4255333"/>
                    <a:pt x="4426033" y="4398489"/>
                    <a:pt x="4135411" y="4694170"/>
                  </a:cubicBezTo>
                  <a:cubicBezTo>
                    <a:pt x="4024297" y="4807158"/>
                    <a:pt x="3921239" y="4920334"/>
                    <a:pt x="3821555" y="5029762"/>
                  </a:cubicBezTo>
                  <a:cubicBezTo>
                    <a:pt x="3385341" y="5508324"/>
                    <a:pt x="3138940" y="5758097"/>
                    <a:pt x="2739265" y="5758097"/>
                  </a:cubicBezTo>
                  <a:cubicBezTo>
                    <a:pt x="2374442" y="5758097"/>
                    <a:pt x="2023297" y="5679211"/>
                    <a:pt x="1695575" y="5523876"/>
                  </a:cubicBezTo>
                  <a:cubicBezTo>
                    <a:pt x="1381906" y="5375098"/>
                    <a:pt x="1095219" y="5154930"/>
                    <a:pt x="866619" y="4887356"/>
                  </a:cubicBezTo>
                  <a:cubicBezTo>
                    <a:pt x="673246" y="4661005"/>
                    <a:pt x="522220" y="4404673"/>
                    <a:pt x="417851" y="4125481"/>
                  </a:cubicBezTo>
                  <a:cubicBezTo>
                    <a:pt x="309547" y="3836171"/>
                    <a:pt x="254645" y="3530558"/>
                    <a:pt x="254645" y="3217264"/>
                  </a:cubicBezTo>
                  <a:cubicBezTo>
                    <a:pt x="254645" y="2872490"/>
                    <a:pt x="320790" y="2538585"/>
                    <a:pt x="451204" y="2224540"/>
                  </a:cubicBezTo>
                  <a:cubicBezTo>
                    <a:pt x="577121" y="1921739"/>
                    <a:pt x="757191" y="1649855"/>
                    <a:pt x="986540" y="1416383"/>
                  </a:cubicBezTo>
                  <a:cubicBezTo>
                    <a:pt x="1455357" y="939134"/>
                    <a:pt x="2078011" y="676244"/>
                    <a:pt x="2739452" y="676244"/>
                  </a:cubicBezTo>
                  <a:cubicBezTo>
                    <a:pt x="3075232" y="676244"/>
                    <a:pt x="3440243" y="781175"/>
                    <a:pt x="3794947" y="979795"/>
                  </a:cubicBezTo>
                  <a:cubicBezTo>
                    <a:pt x="4158459" y="1183286"/>
                    <a:pt x="4486931" y="1470348"/>
                    <a:pt x="4744762" y="1810250"/>
                  </a:cubicBezTo>
                  <a:cubicBezTo>
                    <a:pt x="4971862" y="2109491"/>
                    <a:pt x="5134693" y="2440961"/>
                    <a:pt x="5215827" y="2768871"/>
                  </a:cubicBezTo>
                  <a:cubicBezTo>
                    <a:pt x="5300334" y="3110834"/>
                    <a:pt x="5297898" y="3446614"/>
                    <a:pt x="5208520" y="3766654"/>
                  </a:cubicBezTo>
                  <a:close/>
                </a:path>
              </a:pathLst>
            </a:custGeom>
            <a:solidFill>
              <a:schemeClr val="bg1">
                <a:alpha val="30000"/>
              </a:schemeClr>
            </a:solidFill>
            <a:ln w="18736" cap="flat">
              <a:noFill/>
              <a:prstDash val="solid"/>
              <a:miter/>
            </a:ln>
          </p:spPr>
          <p:txBody>
            <a:bodyPr rtlCol="0" anchor="ctr"/>
            <a:lstStyle/>
            <a:p>
              <a:endParaRPr lang="en-US" dirty="0"/>
            </a:p>
          </p:txBody>
        </p:sp>
        <p:sp useBgFill="1">
          <p:nvSpPr>
            <p:cNvPr id="15" name="Freeform: Shape 14">
              <a:extLst>
                <a:ext uri="{FF2B5EF4-FFF2-40B4-BE49-F238E27FC236}">
                  <a16:creationId xmlns:a16="http://schemas.microsoft.com/office/drawing/2014/main" id="{F22C906F-48B7-4ABF-B36E-0C0A056A5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3725"/>
              <a:ext cx="5855313" cy="6880645"/>
            </a:xfrm>
            <a:custGeom>
              <a:avLst/>
              <a:gdLst>
                <a:gd name="connsiteX0" fmla="*/ 5855313 w 5855313"/>
                <a:gd name="connsiteY0" fmla="*/ 4717843 h 6880645"/>
                <a:gd name="connsiteX1" fmla="*/ 5855313 w 5855313"/>
                <a:gd name="connsiteY1" fmla="*/ 6880645 h 6880645"/>
                <a:gd name="connsiteX2" fmla="*/ 0 w 5855313"/>
                <a:gd name="connsiteY2" fmla="*/ 6880645 h 6880645"/>
                <a:gd name="connsiteX3" fmla="*/ 0 w 5855313"/>
                <a:gd name="connsiteY3" fmla="*/ 5268859 h 6880645"/>
                <a:gd name="connsiteX4" fmla="*/ 36130 w 5855313"/>
                <a:gd name="connsiteY4" fmla="*/ 5327430 h 6880645"/>
                <a:gd name="connsiteX5" fmla="*/ 2782721 w 5855313"/>
                <a:gd name="connsiteY5" fmla="*/ 6765687 h 6880645"/>
                <a:gd name="connsiteX6" fmla="*/ 5834702 w 5855313"/>
                <a:gd name="connsiteY6" fmla="*/ 4773305 h 6880645"/>
                <a:gd name="connsiteX7" fmla="*/ 9148 w 5855313"/>
                <a:gd name="connsiteY7" fmla="*/ 0 h 6880645"/>
                <a:gd name="connsiteX8" fmla="*/ 5855312 w 5855313"/>
                <a:gd name="connsiteY8" fmla="*/ 0 h 6880645"/>
                <a:gd name="connsiteX9" fmla="*/ 5855312 w 5855313"/>
                <a:gd name="connsiteY9" fmla="*/ 96759 h 6880645"/>
                <a:gd name="connsiteX10" fmla="*/ 5855313 w 5855313"/>
                <a:gd name="connsiteY10" fmla="*/ 96759 h 6880645"/>
                <a:gd name="connsiteX11" fmla="*/ 5855313 w 5855313"/>
                <a:gd name="connsiteY11" fmla="*/ 2289203 h 6880645"/>
                <a:gd name="connsiteX12" fmla="*/ 5834702 w 5855313"/>
                <a:gd name="connsiteY12" fmla="*/ 2233742 h 6880645"/>
                <a:gd name="connsiteX13" fmla="*/ 2782721 w 5855313"/>
                <a:gd name="connsiteY13" fmla="*/ 241359 h 6880645"/>
                <a:gd name="connsiteX14" fmla="*/ 36130 w 5855313"/>
                <a:gd name="connsiteY14" fmla="*/ 1679616 h 6880645"/>
                <a:gd name="connsiteX15" fmla="*/ 0 w 5855313"/>
                <a:gd name="connsiteY15" fmla="*/ 1738187 h 6880645"/>
                <a:gd name="connsiteX16" fmla="*/ 0 w 5855313"/>
                <a:gd name="connsiteY16" fmla="*/ 96759 h 6880645"/>
                <a:gd name="connsiteX17" fmla="*/ 9148 w 5855313"/>
                <a:gd name="connsiteY17" fmla="*/ 96759 h 688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5313" h="6880645">
                  <a:moveTo>
                    <a:pt x="5855313" y="4717843"/>
                  </a:moveTo>
                  <a:lnTo>
                    <a:pt x="5855313" y="6880645"/>
                  </a:lnTo>
                  <a:lnTo>
                    <a:pt x="0" y="6880645"/>
                  </a:lnTo>
                  <a:lnTo>
                    <a:pt x="0" y="5268859"/>
                  </a:lnTo>
                  <a:lnTo>
                    <a:pt x="36130" y="5327430"/>
                  </a:lnTo>
                  <a:cubicBezTo>
                    <a:pt x="631370" y="6195172"/>
                    <a:pt x="1639396" y="6765687"/>
                    <a:pt x="2782721" y="6765687"/>
                  </a:cubicBezTo>
                  <a:cubicBezTo>
                    <a:pt x="4154711" y="6765687"/>
                    <a:pt x="5331871" y="5944145"/>
                    <a:pt x="5834702" y="4773305"/>
                  </a:cubicBezTo>
                  <a:close/>
                  <a:moveTo>
                    <a:pt x="9148" y="0"/>
                  </a:moveTo>
                  <a:lnTo>
                    <a:pt x="5855312" y="0"/>
                  </a:lnTo>
                  <a:lnTo>
                    <a:pt x="5855312" y="96759"/>
                  </a:lnTo>
                  <a:lnTo>
                    <a:pt x="5855313" y="96759"/>
                  </a:lnTo>
                  <a:lnTo>
                    <a:pt x="5855313" y="2289203"/>
                  </a:lnTo>
                  <a:lnTo>
                    <a:pt x="5834702" y="2233742"/>
                  </a:lnTo>
                  <a:cubicBezTo>
                    <a:pt x="5331871" y="1062902"/>
                    <a:pt x="4154711" y="241359"/>
                    <a:pt x="2782721" y="241359"/>
                  </a:cubicBezTo>
                  <a:cubicBezTo>
                    <a:pt x="1639396" y="241359"/>
                    <a:pt x="631370" y="811875"/>
                    <a:pt x="36130" y="1679616"/>
                  </a:cubicBezTo>
                  <a:lnTo>
                    <a:pt x="0" y="1738187"/>
                  </a:lnTo>
                  <a:lnTo>
                    <a:pt x="0" y="96759"/>
                  </a:lnTo>
                  <a:lnTo>
                    <a:pt x="9148" y="967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B4ABE2AA-A788-450F-94A8-AED4B698F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49" y="26370"/>
              <a:ext cx="6254832" cy="6864558"/>
            </a:xfrm>
            <a:custGeom>
              <a:avLst/>
              <a:gdLst>
                <a:gd name="connsiteX0" fmla="*/ 2766060 w 6254832"/>
                <a:gd name="connsiteY0" fmla="*/ 0 h 6864558"/>
                <a:gd name="connsiteX1" fmla="*/ 0 w 6254832"/>
                <a:gd name="connsiteY1" fmla="*/ 1340683 h 6864558"/>
                <a:gd name="connsiteX2" fmla="*/ 0 w 6254832"/>
                <a:gd name="connsiteY2" fmla="*/ 2201306 h 6864558"/>
                <a:gd name="connsiteX3" fmla="*/ 1312 w 6254832"/>
                <a:gd name="connsiteY3" fmla="*/ 2197746 h 6864558"/>
                <a:gd name="connsiteX4" fmla="*/ 612723 w 6254832"/>
                <a:gd name="connsiteY4" fmla="*/ 1201649 h 6864558"/>
                <a:gd name="connsiteX5" fmla="*/ 1571344 w 6254832"/>
                <a:gd name="connsiteY5" fmla="*/ 483245 h 6864558"/>
                <a:gd name="connsiteX6" fmla="*/ 1641235 w 6254832"/>
                <a:gd name="connsiteY6" fmla="*/ 452328 h 6864558"/>
                <a:gd name="connsiteX7" fmla="*/ 1711502 w 6254832"/>
                <a:gd name="connsiteY7" fmla="*/ 422348 h 6864558"/>
                <a:gd name="connsiteX8" fmla="*/ 1783080 w 6254832"/>
                <a:gd name="connsiteY8" fmla="*/ 395178 h 6864558"/>
                <a:gd name="connsiteX9" fmla="*/ 1855220 w 6254832"/>
                <a:gd name="connsiteY9" fmla="*/ 369133 h 6864558"/>
                <a:gd name="connsiteX10" fmla="*/ 1928297 w 6254832"/>
                <a:gd name="connsiteY10" fmla="*/ 345711 h 6864558"/>
                <a:gd name="connsiteX11" fmla="*/ 2001749 w 6254832"/>
                <a:gd name="connsiteY11" fmla="*/ 323600 h 6864558"/>
                <a:gd name="connsiteX12" fmla="*/ 2076138 w 6254832"/>
                <a:gd name="connsiteY12" fmla="*/ 304300 h 6864558"/>
                <a:gd name="connsiteX13" fmla="*/ 2113426 w 6254832"/>
                <a:gd name="connsiteY13" fmla="*/ 294744 h 6864558"/>
                <a:gd name="connsiteX14" fmla="*/ 2132163 w 6254832"/>
                <a:gd name="connsiteY14" fmla="*/ 290060 h 6864558"/>
                <a:gd name="connsiteX15" fmla="*/ 2151089 w 6254832"/>
                <a:gd name="connsiteY15" fmla="*/ 286312 h 6864558"/>
                <a:gd name="connsiteX16" fmla="*/ 2763249 w 6254832"/>
                <a:gd name="connsiteY16" fmla="*/ 218482 h 6864558"/>
                <a:gd name="connsiteX17" fmla="*/ 3372225 w 6254832"/>
                <a:gd name="connsiteY17" fmla="*/ 301302 h 6864558"/>
                <a:gd name="connsiteX18" fmla="*/ 3663596 w 6254832"/>
                <a:gd name="connsiteY18" fmla="*/ 398364 h 6864558"/>
                <a:gd name="connsiteX19" fmla="*/ 3941663 w 6254832"/>
                <a:gd name="connsiteY19" fmla="*/ 526717 h 6864558"/>
                <a:gd name="connsiteX20" fmla="*/ 4204366 w 6254832"/>
                <a:gd name="connsiteY20" fmla="*/ 681678 h 6864558"/>
                <a:gd name="connsiteX21" fmla="*/ 4450018 w 6254832"/>
                <a:gd name="connsiteY21" fmla="*/ 860061 h 6864558"/>
                <a:gd name="connsiteX22" fmla="*/ 4678992 w 6254832"/>
                <a:gd name="connsiteY22" fmla="*/ 1057181 h 6864558"/>
                <a:gd name="connsiteX23" fmla="*/ 4889791 w 6254832"/>
                <a:gd name="connsiteY23" fmla="*/ 1271166 h 6864558"/>
                <a:gd name="connsiteX24" fmla="*/ 5083164 w 6254832"/>
                <a:gd name="connsiteY24" fmla="*/ 1498642 h 6864558"/>
                <a:gd name="connsiteX25" fmla="*/ 5257987 w 6254832"/>
                <a:gd name="connsiteY25" fmla="*/ 1738484 h 6864558"/>
                <a:gd name="connsiteX26" fmla="*/ 5413510 w 6254832"/>
                <a:gd name="connsiteY26" fmla="*/ 1989195 h 6864558"/>
                <a:gd name="connsiteX27" fmla="*/ 5548609 w 6254832"/>
                <a:gd name="connsiteY27" fmla="*/ 2249462 h 6864558"/>
                <a:gd name="connsiteX28" fmla="*/ 5747791 w 6254832"/>
                <a:gd name="connsiteY28" fmla="*/ 2795666 h 6864558"/>
                <a:gd name="connsiteX29" fmla="*/ 5806814 w 6254832"/>
                <a:gd name="connsiteY29" fmla="*/ 3078980 h 6864558"/>
                <a:gd name="connsiteX30" fmla="*/ 5816933 w 6254832"/>
                <a:gd name="connsiteY30" fmla="*/ 3150558 h 6864558"/>
                <a:gd name="connsiteX31" fmla="*/ 5825178 w 6254832"/>
                <a:gd name="connsiteY31" fmla="*/ 3222323 h 6864558"/>
                <a:gd name="connsiteX32" fmla="*/ 5831923 w 6254832"/>
                <a:gd name="connsiteY32" fmla="*/ 3294276 h 6864558"/>
                <a:gd name="connsiteX33" fmla="*/ 5836233 w 6254832"/>
                <a:gd name="connsiteY33" fmla="*/ 3366416 h 6864558"/>
                <a:gd name="connsiteX34" fmla="*/ 5833047 w 6254832"/>
                <a:gd name="connsiteY34" fmla="*/ 3655726 h 6864558"/>
                <a:gd name="connsiteX35" fmla="*/ 5827426 w 6254832"/>
                <a:gd name="connsiteY35" fmla="*/ 3728054 h 6864558"/>
                <a:gd name="connsiteX36" fmla="*/ 5819556 w 6254832"/>
                <a:gd name="connsiteY36" fmla="*/ 3800194 h 6864558"/>
                <a:gd name="connsiteX37" fmla="*/ 5809063 w 6254832"/>
                <a:gd name="connsiteY37" fmla="*/ 3872147 h 6864558"/>
                <a:gd name="connsiteX38" fmla="*/ 5796696 w 6254832"/>
                <a:gd name="connsiteY38" fmla="*/ 3943912 h 6864558"/>
                <a:gd name="connsiteX39" fmla="*/ 5725305 w 6254832"/>
                <a:gd name="connsiteY39" fmla="*/ 4225165 h 6864558"/>
                <a:gd name="connsiteX40" fmla="*/ 5605384 w 6254832"/>
                <a:gd name="connsiteY40" fmla="*/ 4478312 h 6864558"/>
                <a:gd name="connsiteX41" fmla="*/ 5412573 w 6254832"/>
                <a:gd name="connsiteY41" fmla="*/ 4677306 h 6864558"/>
                <a:gd name="connsiteX42" fmla="*/ 5155867 w 6254832"/>
                <a:gd name="connsiteY42" fmla="*/ 4834703 h 6864558"/>
                <a:gd name="connsiteX43" fmla="*/ 4645452 w 6254832"/>
                <a:gd name="connsiteY43" fmla="*/ 5207396 h 6864558"/>
                <a:gd name="connsiteX44" fmla="*/ 4536211 w 6254832"/>
                <a:gd name="connsiteY44" fmla="*/ 5319072 h 6864558"/>
                <a:gd name="connsiteX45" fmla="*/ 4430343 w 6254832"/>
                <a:gd name="connsiteY45" fmla="*/ 5432061 h 6864558"/>
                <a:gd name="connsiteX46" fmla="*/ 4220668 w 6254832"/>
                <a:gd name="connsiteY46" fmla="*/ 5657663 h 6864558"/>
                <a:gd name="connsiteX47" fmla="*/ 4115174 w 6254832"/>
                <a:gd name="connsiteY47" fmla="*/ 5768777 h 6864558"/>
                <a:gd name="connsiteX48" fmla="*/ 4007245 w 6254832"/>
                <a:gd name="connsiteY48" fmla="*/ 5876707 h 6864558"/>
                <a:gd name="connsiteX49" fmla="*/ 3781081 w 6254832"/>
                <a:gd name="connsiteY49" fmla="*/ 6078887 h 6864558"/>
                <a:gd name="connsiteX50" fmla="*/ 3534493 w 6254832"/>
                <a:gd name="connsiteY50" fmla="*/ 6249775 h 6864558"/>
                <a:gd name="connsiteX51" fmla="*/ 3265232 w 6254832"/>
                <a:gd name="connsiteY51" fmla="*/ 6373068 h 6864558"/>
                <a:gd name="connsiteX52" fmla="*/ 3194779 w 6254832"/>
                <a:gd name="connsiteY52" fmla="*/ 6394804 h 6864558"/>
                <a:gd name="connsiteX53" fmla="*/ 3123575 w 6254832"/>
                <a:gd name="connsiteY53" fmla="*/ 6412792 h 6864558"/>
                <a:gd name="connsiteX54" fmla="*/ 3051435 w 6254832"/>
                <a:gd name="connsiteY54" fmla="*/ 6426471 h 6864558"/>
                <a:gd name="connsiteX55" fmla="*/ 2978733 w 6254832"/>
                <a:gd name="connsiteY55" fmla="*/ 6436214 h 6864558"/>
                <a:gd name="connsiteX56" fmla="*/ 2905656 w 6254832"/>
                <a:gd name="connsiteY56" fmla="*/ 6442211 h 6864558"/>
                <a:gd name="connsiteX57" fmla="*/ 2832204 w 6254832"/>
                <a:gd name="connsiteY57" fmla="*/ 6444459 h 6864558"/>
                <a:gd name="connsiteX58" fmla="*/ 2758565 w 6254832"/>
                <a:gd name="connsiteY58" fmla="*/ 6443335 h 6864558"/>
                <a:gd name="connsiteX59" fmla="*/ 2683239 w 6254832"/>
                <a:gd name="connsiteY59" fmla="*/ 6438463 h 6864558"/>
                <a:gd name="connsiteX60" fmla="*/ 2091503 w 6254832"/>
                <a:gd name="connsiteY60" fmla="*/ 6343275 h 6864558"/>
                <a:gd name="connsiteX61" fmla="*/ 1948347 w 6254832"/>
                <a:gd name="connsiteY61" fmla="*/ 6301490 h 6864558"/>
                <a:gd name="connsiteX62" fmla="*/ 1807626 w 6254832"/>
                <a:gd name="connsiteY62" fmla="*/ 6252585 h 6864558"/>
                <a:gd name="connsiteX63" fmla="*/ 1738297 w 6254832"/>
                <a:gd name="connsiteY63" fmla="*/ 6225790 h 6864558"/>
                <a:gd name="connsiteX64" fmla="*/ 1669529 w 6254832"/>
                <a:gd name="connsiteY64" fmla="*/ 6197684 h 6864558"/>
                <a:gd name="connsiteX65" fmla="*/ 1635239 w 6254832"/>
                <a:gd name="connsiteY65" fmla="*/ 6183630 h 6864558"/>
                <a:gd name="connsiteX66" fmla="*/ 1601699 w 6254832"/>
                <a:gd name="connsiteY66" fmla="*/ 6167891 h 6864558"/>
                <a:gd name="connsiteX67" fmla="*/ 1534618 w 6254832"/>
                <a:gd name="connsiteY67" fmla="*/ 6136411 h 6864558"/>
                <a:gd name="connsiteX68" fmla="*/ 592299 w 6254832"/>
                <a:gd name="connsiteY68" fmla="*/ 5443116 h 6864558"/>
                <a:gd name="connsiteX69" fmla="*/ 0 w 6254832"/>
                <a:gd name="connsiteY69" fmla="*/ 4496675 h 6864558"/>
                <a:gd name="connsiteX70" fmla="*/ 0 w 6254832"/>
                <a:gd name="connsiteY70" fmla="*/ 5523875 h 6864558"/>
                <a:gd name="connsiteX71" fmla="*/ 2766060 w 6254832"/>
                <a:gd name="connsiteY71" fmla="*/ 6864559 h 6864558"/>
                <a:gd name="connsiteX72" fmla="*/ 6254833 w 6254832"/>
                <a:gd name="connsiteY72" fmla="*/ 3432373 h 6864558"/>
                <a:gd name="connsiteX73" fmla="*/ 2766060 w 6254832"/>
                <a:gd name="connsiteY73" fmla="*/ 0 h 68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254832" h="6864558">
                  <a:moveTo>
                    <a:pt x="2766060" y="0"/>
                  </a:moveTo>
                  <a:cubicBezTo>
                    <a:pt x="1639549" y="0"/>
                    <a:pt x="637831" y="525405"/>
                    <a:pt x="0" y="1340683"/>
                  </a:cubicBezTo>
                  <a:lnTo>
                    <a:pt x="0" y="2201306"/>
                  </a:lnTo>
                  <a:cubicBezTo>
                    <a:pt x="375" y="2200181"/>
                    <a:pt x="937" y="2198870"/>
                    <a:pt x="1312" y="2197746"/>
                  </a:cubicBezTo>
                  <a:cubicBezTo>
                    <a:pt x="142969" y="1837045"/>
                    <a:pt x="347959" y="1497143"/>
                    <a:pt x="612723" y="1201649"/>
                  </a:cubicBezTo>
                  <a:cubicBezTo>
                    <a:pt x="876550" y="906155"/>
                    <a:pt x="1201836" y="655258"/>
                    <a:pt x="1571344" y="483245"/>
                  </a:cubicBezTo>
                  <a:lnTo>
                    <a:pt x="1641235" y="452328"/>
                  </a:lnTo>
                  <a:cubicBezTo>
                    <a:pt x="1664658" y="442210"/>
                    <a:pt x="1687518" y="430967"/>
                    <a:pt x="1711502" y="422348"/>
                  </a:cubicBezTo>
                  <a:lnTo>
                    <a:pt x="1783080" y="395178"/>
                  </a:lnTo>
                  <a:cubicBezTo>
                    <a:pt x="1807064" y="386372"/>
                    <a:pt x="1830674" y="376441"/>
                    <a:pt x="1855220" y="369133"/>
                  </a:cubicBezTo>
                  <a:lnTo>
                    <a:pt x="1928297" y="345711"/>
                  </a:lnTo>
                  <a:cubicBezTo>
                    <a:pt x="1952656" y="338028"/>
                    <a:pt x="1976828" y="329409"/>
                    <a:pt x="2001749" y="323600"/>
                  </a:cubicBezTo>
                  <a:lnTo>
                    <a:pt x="2076138" y="304300"/>
                  </a:lnTo>
                  <a:lnTo>
                    <a:pt x="2113426" y="294744"/>
                  </a:lnTo>
                  <a:lnTo>
                    <a:pt x="2132163" y="290060"/>
                  </a:lnTo>
                  <a:lnTo>
                    <a:pt x="2151089" y="286312"/>
                  </a:lnTo>
                  <a:cubicBezTo>
                    <a:pt x="2351395" y="241716"/>
                    <a:pt x="2557322" y="219044"/>
                    <a:pt x="2763249" y="218482"/>
                  </a:cubicBezTo>
                  <a:cubicBezTo>
                    <a:pt x="2968802" y="218294"/>
                    <a:pt x="3174167" y="247900"/>
                    <a:pt x="3372225" y="301302"/>
                  </a:cubicBezTo>
                  <a:cubicBezTo>
                    <a:pt x="3471347" y="327910"/>
                    <a:pt x="3568596" y="360513"/>
                    <a:pt x="3663596" y="398364"/>
                  </a:cubicBezTo>
                  <a:cubicBezTo>
                    <a:pt x="3758784" y="435652"/>
                    <a:pt x="3851348" y="479311"/>
                    <a:pt x="3941663" y="526717"/>
                  </a:cubicBezTo>
                  <a:cubicBezTo>
                    <a:pt x="4031979" y="573936"/>
                    <a:pt x="4119297" y="626402"/>
                    <a:pt x="4204366" y="681678"/>
                  </a:cubicBezTo>
                  <a:cubicBezTo>
                    <a:pt x="4289060" y="737516"/>
                    <a:pt x="4370944" y="797289"/>
                    <a:pt x="4450018" y="860061"/>
                  </a:cubicBezTo>
                  <a:cubicBezTo>
                    <a:pt x="4529091" y="922832"/>
                    <a:pt x="4605540" y="988601"/>
                    <a:pt x="4678992" y="1057181"/>
                  </a:cubicBezTo>
                  <a:cubicBezTo>
                    <a:pt x="4752444" y="1125574"/>
                    <a:pt x="4822335" y="1197527"/>
                    <a:pt x="4889791" y="1271166"/>
                  </a:cubicBezTo>
                  <a:cubicBezTo>
                    <a:pt x="4957247" y="1344805"/>
                    <a:pt x="5021705" y="1420693"/>
                    <a:pt x="5083164" y="1498642"/>
                  </a:cubicBezTo>
                  <a:cubicBezTo>
                    <a:pt x="5144062" y="1576965"/>
                    <a:pt x="5202899" y="1656601"/>
                    <a:pt x="5257987" y="1738484"/>
                  </a:cubicBezTo>
                  <a:cubicBezTo>
                    <a:pt x="5313076" y="1820368"/>
                    <a:pt x="5365354" y="1903751"/>
                    <a:pt x="5413510" y="1989195"/>
                  </a:cubicBezTo>
                  <a:cubicBezTo>
                    <a:pt x="5462041" y="2074451"/>
                    <a:pt x="5507011" y="2161207"/>
                    <a:pt x="5548609" y="2249462"/>
                  </a:cubicBezTo>
                  <a:cubicBezTo>
                    <a:pt x="5631430" y="2426158"/>
                    <a:pt x="5698323" y="2608851"/>
                    <a:pt x="5747791" y="2795666"/>
                  </a:cubicBezTo>
                  <a:cubicBezTo>
                    <a:pt x="5771963" y="2889167"/>
                    <a:pt x="5791825" y="2983792"/>
                    <a:pt x="5806814" y="3078980"/>
                  </a:cubicBezTo>
                  <a:cubicBezTo>
                    <a:pt x="5810562" y="3102777"/>
                    <a:pt x="5814497" y="3126574"/>
                    <a:pt x="5816933" y="3150558"/>
                  </a:cubicBezTo>
                  <a:cubicBezTo>
                    <a:pt x="5819556" y="3174542"/>
                    <a:pt x="5823304" y="3198339"/>
                    <a:pt x="5825178" y="3222323"/>
                  </a:cubicBezTo>
                  <a:cubicBezTo>
                    <a:pt x="5827426" y="3246308"/>
                    <a:pt x="5830050" y="3270292"/>
                    <a:pt x="5831923" y="3294276"/>
                  </a:cubicBezTo>
                  <a:lnTo>
                    <a:pt x="5836233" y="3366416"/>
                  </a:lnTo>
                  <a:cubicBezTo>
                    <a:pt x="5839981" y="3462728"/>
                    <a:pt x="5839981" y="3559227"/>
                    <a:pt x="5833047" y="3655726"/>
                  </a:cubicBezTo>
                  <a:cubicBezTo>
                    <a:pt x="5830986" y="3679711"/>
                    <a:pt x="5830237" y="3704069"/>
                    <a:pt x="5827426" y="3728054"/>
                  </a:cubicBezTo>
                  <a:lnTo>
                    <a:pt x="5819556" y="3800194"/>
                  </a:lnTo>
                  <a:lnTo>
                    <a:pt x="5809063" y="3872147"/>
                  </a:lnTo>
                  <a:cubicBezTo>
                    <a:pt x="5805690" y="3896131"/>
                    <a:pt x="5800818" y="3919928"/>
                    <a:pt x="5796696" y="3943912"/>
                  </a:cubicBezTo>
                  <a:cubicBezTo>
                    <a:pt x="5778708" y="4039287"/>
                    <a:pt x="5755848" y="4134662"/>
                    <a:pt x="5725305" y="4225165"/>
                  </a:cubicBezTo>
                  <a:cubicBezTo>
                    <a:pt x="5694763" y="4315669"/>
                    <a:pt x="5656726" y="4402237"/>
                    <a:pt x="5605384" y="4478312"/>
                  </a:cubicBezTo>
                  <a:cubicBezTo>
                    <a:pt x="5554980" y="4555324"/>
                    <a:pt x="5489960" y="4620718"/>
                    <a:pt x="5412573" y="4677306"/>
                  </a:cubicBezTo>
                  <a:cubicBezTo>
                    <a:pt x="5335374" y="4734269"/>
                    <a:pt x="5245995" y="4782987"/>
                    <a:pt x="5155867" y="4834703"/>
                  </a:cubicBezTo>
                  <a:cubicBezTo>
                    <a:pt x="4973924" y="4936261"/>
                    <a:pt x="4794791" y="5058806"/>
                    <a:pt x="4645452" y="5207396"/>
                  </a:cubicBezTo>
                  <a:cubicBezTo>
                    <a:pt x="4607414" y="5244497"/>
                    <a:pt x="4571813" y="5281597"/>
                    <a:pt x="4536211" y="5319072"/>
                  </a:cubicBezTo>
                  <a:lnTo>
                    <a:pt x="4430343" y="5432061"/>
                  </a:lnTo>
                  <a:cubicBezTo>
                    <a:pt x="4360264" y="5507574"/>
                    <a:pt x="4290934" y="5583087"/>
                    <a:pt x="4220668" y="5657663"/>
                  </a:cubicBezTo>
                  <a:cubicBezTo>
                    <a:pt x="4185628" y="5694951"/>
                    <a:pt x="4150589" y="5732052"/>
                    <a:pt x="4115174" y="5768777"/>
                  </a:cubicBezTo>
                  <a:cubicBezTo>
                    <a:pt x="4079573" y="5805316"/>
                    <a:pt x="4043597" y="5841292"/>
                    <a:pt x="4007245" y="5876707"/>
                  </a:cubicBezTo>
                  <a:cubicBezTo>
                    <a:pt x="3934543" y="5947723"/>
                    <a:pt x="3859405" y="6015740"/>
                    <a:pt x="3781081" y="6078887"/>
                  </a:cubicBezTo>
                  <a:cubicBezTo>
                    <a:pt x="3702945" y="6142220"/>
                    <a:pt x="3620312" y="6199557"/>
                    <a:pt x="3534493" y="6249775"/>
                  </a:cubicBezTo>
                  <a:cubicBezTo>
                    <a:pt x="3448300" y="6299429"/>
                    <a:pt x="3358359" y="6341589"/>
                    <a:pt x="3265232" y="6373068"/>
                  </a:cubicBezTo>
                  <a:cubicBezTo>
                    <a:pt x="3241998" y="6381313"/>
                    <a:pt x="3218201" y="6387497"/>
                    <a:pt x="3194779" y="6394804"/>
                  </a:cubicBezTo>
                  <a:cubicBezTo>
                    <a:pt x="3171169" y="6401175"/>
                    <a:pt x="3147185" y="6406797"/>
                    <a:pt x="3123575" y="6412792"/>
                  </a:cubicBezTo>
                  <a:cubicBezTo>
                    <a:pt x="3099404" y="6417477"/>
                    <a:pt x="3075420" y="6422161"/>
                    <a:pt x="3051435" y="6426471"/>
                  </a:cubicBezTo>
                  <a:cubicBezTo>
                    <a:pt x="3027076" y="6429657"/>
                    <a:pt x="3002904" y="6433591"/>
                    <a:pt x="2978733" y="6436214"/>
                  </a:cubicBezTo>
                  <a:cubicBezTo>
                    <a:pt x="2954374" y="6438088"/>
                    <a:pt x="2930015" y="6440899"/>
                    <a:pt x="2905656" y="6442211"/>
                  </a:cubicBezTo>
                  <a:cubicBezTo>
                    <a:pt x="2881109" y="6442960"/>
                    <a:pt x="2856751" y="6444272"/>
                    <a:pt x="2832204" y="6444459"/>
                  </a:cubicBezTo>
                  <a:cubicBezTo>
                    <a:pt x="2807658" y="6444084"/>
                    <a:pt x="2783298" y="6444084"/>
                    <a:pt x="2758565" y="6443335"/>
                  </a:cubicBezTo>
                  <a:lnTo>
                    <a:pt x="2683239" y="6438463"/>
                  </a:lnTo>
                  <a:cubicBezTo>
                    <a:pt x="2482559" y="6425909"/>
                    <a:pt x="2284126" y="6393492"/>
                    <a:pt x="2091503" y="6343275"/>
                  </a:cubicBezTo>
                  <a:lnTo>
                    <a:pt x="1948347" y="6301490"/>
                  </a:lnTo>
                  <a:cubicBezTo>
                    <a:pt x="1901127" y="6286126"/>
                    <a:pt x="1854658" y="6268699"/>
                    <a:pt x="1807626" y="6252585"/>
                  </a:cubicBezTo>
                  <a:cubicBezTo>
                    <a:pt x="1784017" y="6245090"/>
                    <a:pt x="1761344" y="6234972"/>
                    <a:pt x="1738297" y="6225790"/>
                  </a:cubicBezTo>
                  <a:lnTo>
                    <a:pt x="1669529" y="6197684"/>
                  </a:lnTo>
                  <a:lnTo>
                    <a:pt x="1635239" y="6183630"/>
                  </a:lnTo>
                  <a:lnTo>
                    <a:pt x="1601699" y="6167891"/>
                  </a:lnTo>
                  <a:lnTo>
                    <a:pt x="1534618" y="6136411"/>
                  </a:lnTo>
                  <a:cubicBezTo>
                    <a:pt x="1179164" y="5964961"/>
                    <a:pt x="857250" y="5729616"/>
                    <a:pt x="592299" y="5443116"/>
                  </a:cubicBezTo>
                  <a:cubicBezTo>
                    <a:pt x="336904" y="5166173"/>
                    <a:pt x="137160" y="4842573"/>
                    <a:pt x="0" y="4496675"/>
                  </a:cubicBezTo>
                  <a:lnTo>
                    <a:pt x="0" y="5523875"/>
                  </a:lnTo>
                  <a:cubicBezTo>
                    <a:pt x="637831" y="6338966"/>
                    <a:pt x="1639549" y="6864559"/>
                    <a:pt x="2766060" y="6864559"/>
                  </a:cubicBezTo>
                  <a:cubicBezTo>
                    <a:pt x="4692858" y="6864559"/>
                    <a:pt x="6254833" y="5327879"/>
                    <a:pt x="6254833" y="3432373"/>
                  </a:cubicBezTo>
                  <a:cubicBezTo>
                    <a:pt x="6254833" y="1536679"/>
                    <a:pt x="4692858" y="0"/>
                    <a:pt x="2766060" y="0"/>
                  </a:cubicBezTo>
                  <a:close/>
                </a:path>
              </a:pathLst>
            </a:custGeom>
            <a:ln w="18736"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10899A7E-D1FF-ED83-8060-C7D239A59B8F}"/>
              </a:ext>
            </a:extLst>
          </p:cNvPr>
          <p:cNvSpPr txBox="1"/>
          <p:nvPr/>
        </p:nvSpPr>
        <p:spPr>
          <a:xfrm>
            <a:off x="4267199" y="1607907"/>
            <a:ext cx="4922039" cy="3639289"/>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200" b="0" i="0" dirty="0">
                <a:solidFill>
                  <a:schemeClr val="tx2"/>
                </a:solidFill>
                <a:effectLst/>
              </a:rPr>
              <a:t>When the COVID-19 pandemic hit, the world was forced to turn to online options, and education was not exempt. This phenomenon gave the final push that school boards needed to embrace various technologies in education, including AI.</a:t>
            </a:r>
          </a:p>
          <a:p>
            <a:pPr indent="-228600">
              <a:lnSpc>
                <a:spcPct val="90000"/>
              </a:lnSpc>
              <a:spcAft>
                <a:spcPts val="600"/>
              </a:spcAft>
              <a:buFont typeface="Arial" panose="020B0604020202020204" pitchFamily="34" charset="0"/>
              <a:buChar char="•"/>
            </a:pPr>
            <a:r>
              <a:rPr lang="en-US" sz="3200" b="0" i="0" dirty="0">
                <a:solidFill>
                  <a:schemeClr val="tx2"/>
                </a:solidFill>
                <a:effectLst/>
              </a:rPr>
              <a:t>With a multitude of benefits, AI is proving that it has a place in the education sector.</a:t>
            </a:r>
          </a:p>
        </p:txBody>
      </p:sp>
    </p:spTree>
    <p:extLst>
      <p:ext uri="{BB962C8B-B14F-4D97-AF65-F5344CB8AC3E}">
        <p14:creationId xmlns:p14="http://schemas.microsoft.com/office/powerpoint/2010/main" val="1219764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lls of blueprints">
            <a:extLst>
              <a:ext uri="{FF2B5EF4-FFF2-40B4-BE49-F238E27FC236}">
                <a16:creationId xmlns:a16="http://schemas.microsoft.com/office/drawing/2014/main" id="{7CBEB019-8338-6233-D3FE-339AC9E31B5E}"/>
              </a:ext>
            </a:extLst>
          </p:cNvPr>
          <p:cNvPicPr>
            <a:picLocks noChangeAspect="1"/>
          </p:cNvPicPr>
          <p:nvPr/>
        </p:nvPicPr>
        <p:blipFill rotWithShape="1">
          <a:blip r:embed="rId2"/>
          <a:srcRect l="60507" r="-2" b="-2"/>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C0DCA7-9A92-BFF5-DA15-F1D064B27475}"/>
              </a:ext>
            </a:extLst>
          </p:cNvPr>
          <p:cNvSpPr txBox="1"/>
          <p:nvPr/>
        </p:nvSpPr>
        <p:spPr>
          <a:xfrm>
            <a:off x="4537788" y="2823560"/>
            <a:ext cx="3935505" cy="3496878"/>
          </a:xfrm>
          <a:prstGeom prst="rect">
            <a:avLst/>
          </a:prstGeom>
        </p:spPr>
        <p:txBody>
          <a:bodyPr vert="horz" lIns="91440" tIns="45720" rIns="91440" bIns="45720" rtlCol="0" anchor="ctr">
            <a:noAutofit/>
          </a:bodyPr>
          <a:lstStyle/>
          <a:p>
            <a:pPr>
              <a:lnSpc>
                <a:spcPct val="90000"/>
              </a:lnSpc>
              <a:spcAft>
                <a:spcPts val="600"/>
              </a:spcAft>
            </a:pPr>
            <a:r>
              <a:rPr lang="en-US" sz="3200" i="0" dirty="0">
                <a:effectLst/>
              </a:rPr>
              <a:t>Preparation is the area with the most significant automation potential in education, with a reduction of up to five hours from teachers’ current work hours.</a:t>
            </a:r>
          </a:p>
        </p:txBody>
      </p:sp>
    </p:spTree>
    <p:extLst>
      <p:ext uri="{BB962C8B-B14F-4D97-AF65-F5344CB8AC3E}">
        <p14:creationId xmlns:p14="http://schemas.microsoft.com/office/powerpoint/2010/main" val="3421139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ock numbers on a digital display">
            <a:extLst>
              <a:ext uri="{FF2B5EF4-FFF2-40B4-BE49-F238E27FC236}">
                <a16:creationId xmlns:a16="http://schemas.microsoft.com/office/drawing/2014/main" id="{A1C4D0AB-F937-05E2-34FB-03FD24DA7678}"/>
              </a:ext>
            </a:extLst>
          </p:cNvPr>
          <p:cNvPicPr>
            <a:picLocks noChangeAspect="1"/>
          </p:cNvPicPr>
          <p:nvPr/>
        </p:nvPicPr>
        <p:blipFill rotWithShape="1">
          <a:blip r:embed="rId2"/>
          <a:srcRect l="37656" r="14104" b="-1"/>
          <a:stretch/>
        </p:blipFill>
        <p:spPr>
          <a:xfrm>
            <a:off x="-7414" y="10"/>
            <a:ext cx="5679453" cy="6857990"/>
          </a:xfrm>
          <a:prstGeom prst="rect">
            <a:avLst/>
          </a:prstGeom>
        </p:spPr>
      </p:pic>
      <p:cxnSp>
        <p:nvCxnSpPr>
          <p:cNvPr id="9" name="Straight Connector 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941D14-0938-E421-27A4-11D2D307E01C}"/>
              </a:ext>
            </a:extLst>
          </p:cNvPr>
          <p:cNvSpPr txBox="1"/>
          <p:nvPr/>
        </p:nvSpPr>
        <p:spPr>
          <a:xfrm>
            <a:off x="6149542" y="1066800"/>
            <a:ext cx="2575635" cy="359901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3200" b="1" i="0" dirty="0">
                <a:effectLst/>
              </a:rPr>
              <a:t>The global market value of AI in education surpassed $2 billion in 2021.</a:t>
            </a:r>
          </a:p>
          <a:p>
            <a:pPr indent="-228600">
              <a:lnSpc>
                <a:spcPct val="90000"/>
              </a:lnSpc>
              <a:spcAft>
                <a:spcPts val="600"/>
              </a:spcAft>
              <a:buFont typeface="Arial" panose="020B0604020202020204" pitchFamily="34" charset="0"/>
              <a:buChar char="•"/>
            </a:pPr>
            <a:r>
              <a:rPr lang="en-US" sz="3200" b="0" i="0" dirty="0">
                <a:effectLst/>
              </a:rPr>
              <a:t>(Global Market Insights)</a:t>
            </a:r>
          </a:p>
        </p:txBody>
      </p:sp>
    </p:spTree>
    <p:extLst>
      <p:ext uri="{BB962C8B-B14F-4D97-AF65-F5344CB8AC3E}">
        <p14:creationId xmlns:p14="http://schemas.microsoft.com/office/powerpoint/2010/main" val="938247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A935CD-103C-5DDB-9088-8AC535DE6DBC}"/>
              </a:ext>
            </a:extLst>
          </p:cNvPr>
          <p:cNvPicPr>
            <a:picLocks noChangeAspect="1"/>
          </p:cNvPicPr>
          <p:nvPr/>
        </p:nvPicPr>
        <p:blipFill rotWithShape="1">
          <a:blip r:embed="rId2"/>
          <a:srcRect r="5090" b="-2"/>
          <a:stretch/>
        </p:blipFill>
        <p:spPr>
          <a:xfrm>
            <a:off x="230831" y="261437"/>
            <a:ext cx="8682337" cy="6335126"/>
          </a:xfrm>
          <a:prstGeom prst="rect">
            <a:avLst/>
          </a:prstGeom>
        </p:spPr>
      </p:pic>
    </p:spTree>
    <p:extLst>
      <p:ext uri="{BB962C8B-B14F-4D97-AF65-F5344CB8AC3E}">
        <p14:creationId xmlns:p14="http://schemas.microsoft.com/office/powerpoint/2010/main" val="1749981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obot">
            <a:extLst>
              <a:ext uri="{FF2B5EF4-FFF2-40B4-BE49-F238E27FC236}">
                <a16:creationId xmlns:a16="http://schemas.microsoft.com/office/drawing/2014/main" id="{4F073B18-BA08-D4B5-B3EB-9027378F58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517" y="2142336"/>
            <a:ext cx="2650489" cy="2650489"/>
          </a:xfrm>
          <a:prstGeom prst="rect">
            <a:avLst/>
          </a:prstGeom>
        </p:spPr>
      </p:pic>
      <p:sp>
        <p:nvSpPr>
          <p:cNvPr id="3" name="TextBox 2">
            <a:extLst>
              <a:ext uri="{FF2B5EF4-FFF2-40B4-BE49-F238E27FC236}">
                <a16:creationId xmlns:a16="http://schemas.microsoft.com/office/drawing/2014/main" id="{3637065C-3544-7500-DFE9-0C4C37D90F90}"/>
              </a:ext>
            </a:extLst>
          </p:cNvPr>
          <p:cNvSpPr txBox="1"/>
          <p:nvPr/>
        </p:nvSpPr>
        <p:spPr>
          <a:xfrm>
            <a:off x="2743200" y="151394"/>
            <a:ext cx="6108212" cy="2728198"/>
          </a:xfrm>
          <a:prstGeom prst="rect">
            <a:avLst/>
          </a:prstGeom>
        </p:spPr>
        <p:txBody>
          <a:bodyPr vert="horz" lIns="91440" tIns="45720" rIns="91440" bIns="45720" rtlCol="0" anchor="t">
            <a:noAutofit/>
          </a:bodyPr>
          <a:lstStyle/>
          <a:p>
            <a:pPr>
              <a:lnSpc>
                <a:spcPct val="90000"/>
              </a:lnSpc>
              <a:spcAft>
                <a:spcPts val="600"/>
              </a:spcAft>
            </a:pPr>
            <a:r>
              <a:rPr lang="en-US" sz="3200" b="1" i="0" dirty="0">
                <a:effectLst/>
              </a:rPr>
              <a:t>How is AI being used in education?</a:t>
            </a:r>
          </a:p>
          <a:p>
            <a:pPr>
              <a:lnSpc>
                <a:spcPct val="90000"/>
              </a:lnSpc>
              <a:spcAft>
                <a:spcPts val="600"/>
              </a:spcAft>
            </a:pPr>
            <a:r>
              <a:rPr lang="en-US" sz="3200" b="0" i="0" dirty="0">
                <a:effectLst/>
              </a:rPr>
              <a:t>Artificial intelligence can supplement high-quality instruction and learning materials to improve education. It can be used in personalized learning, creating smart content, automating tasks, and identifying weaknesses in the classroom. AI also provides 24/7 assistance to students on various topics.</a:t>
            </a:r>
          </a:p>
        </p:txBody>
      </p:sp>
    </p:spTree>
    <p:extLst>
      <p:ext uri="{BB962C8B-B14F-4D97-AF65-F5344CB8AC3E}">
        <p14:creationId xmlns:p14="http://schemas.microsoft.com/office/powerpoint/2010/main" val="242466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n arrow hitting a bull's eye target">
            <a:extLst>
              <a:ext uri="{FF2B5EF4-FFF2-40B4-BE49-F238E27FC236}">
                <a16:creationId xmlns:a16="http://schemas.microsoft.com/office/drawing/2014/main" id="{65D749A4-3829-22FC-B904-DC0F74DE34B9}"/>
              </a:ext>
            </a:extLst>
          </p:cNvPr>
          <p:cNvPicPr>
            <a:picLocks noChangeAspect="1"/>
          </p:cNvPicPr>
          <p:nvPr/>
        </p:nvPicPr>
        <p:blipFill rotWithShape="1">
          <a:blip r:embed="rId2"/>
          <a:srcRect t="12396" b="12604"/>
          <a:stretch/>
        </p:blipFill>
        <p:spPr>
          <a:xfrm>
            <a:off x="20" y="10"/>
            <a:ext cx="9143980" cy="6857990"/>
          </a:xfrm>
          <a:prstGeom prst="rect">
            <a:avLst/>
          </a:prstGeom>
        </p:spPr>
      </p:pic>
      <p:sp>
        <p:nvSpPr>
          <p:cNvPr id="8"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5181600"/>
            <a:ext cx="6873758"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C9891F-85ED-17C3-8CEB-80C1A9054B4C}"/>
              </a:ext>
            </a:extLst>
          </p:cNvPr>
          <p:cNvSpPr txBox="1"/>
          <p:nvPr/>
        </p:nvSpPr>
        <p:spPr>
          <a:xfrm>
            <a:off x="304800" y="4905141"/>
            <a:ext cx="8534400" cy="1451209"/>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200" dirty="0">
                <a:solidFill>
                  <a:srgbClr val="FFFFFF"/>
                </a:solidFill>
                <a:latin typeface="+mj-lt"/>
                <a:ea typeface="+mj-ea"/>
                <a:cs typeface="+mj-cs"/>
              </a:rPr>
              <a:t>Change can be challenging, but with proper planning, we can make it successful.</a:t>
            </a:r>
          </a:p>
        </p:txBody>
      </p:sp>
    </p:spTree>
    <p:extLst>
      <p:ext uri="{BB962C8B-B14F-4D97-AF65-F5344CB8AC3E}">
        <p14:creationId xmlns:p14="http://schemas.microsoft.com/office/powerpoint/2010/main" val="1702195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32F3167-5D63-1B87-A92D-D38584468FAD}"/>
              </a:ext>
            </a:extLst>
          </p:cNvPr>
          <p:cNvSpPr/>
          <p:nvPr/>
        </p:nvSpPr>
        <p:spPr>
          <a:xfrm>
            <a:off x="3028950" y="1939159"/>
            <a:ext cx="5733470" cy="2751086"/>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000" b="1" kern="1200" cap="none" spc="0" dirty="0">
                <a:ln w="22225">
                  <a:solidFill>
                    <a:schemeClr val="accent2"/>
                  </a:solidFill>
                  <a:prstDash val="solid"/>
                </a:ln>
                <a:solidFill>
                  <a:schemeClr val="tx1"/>
                </a:solidFill>
                <a:effectLst/>
                <a:latin typeface="+mj-lt"/>
                <a:ea typeface="+mj-ea"/>
                <a:cs typeface="+mj-cs"/>
              </a:rPr>
              <a:t>Strategies fo</a:t>
            </a:r>
            <a:r>
              <a:rPr lang="en-US" sz="6000" b="1" kern="1200" dirty="0">
                <a:ln w="22225">
                  <a:solidFill>
                    <a:schemeClr val="accent2"/>
                  </a:solidFill>
                  <a:prstDash val="solid"/>
                </a:ln>
                <a:solidFill>
                  <a:schemeClr val="tx1"/>
                </a:solidFill>
                <a:latin typeface="+mj-lt"/>
                <a:ea typeface="+mj-ea"/>
                <a:cs typeface="+mj-cs"/>
              </a:rPr>
              <a:t>r Managing Change</a:t>
            </a:r>
            <a:endParaRPr lang="en-US" sz="6000" b="1" kern="1200" cap="none" spc="0" dirty="0">
              <a:ln w="22225">
                <a:solidFill>
                  <a:schemeClr val="accent2"/>
                </a:solidFill>
                <a:prstDash val="solid"/>
              </a:ln>
              <a:solidFill>
                <a:schemeClr val="tx1"/>
              </a:solidFill>
              <a:effectLst/>
              <a:latin typeface="+mj-lt"/>
              <a:ea typeface="+mj-ea"/>
              <a:cs typeface="+mj-cs"/>
            </a:endParaRPr>
          </a:p>
        </p:txBody>
      </p:sp>
    </p:spTree>
    <p:extLst>
      <p:ext uri="{BB962C8B-B14F-4D97-AF65-F5344CB8AC3E}">
        <p14:creationId xmlns:p14="http://schemas.microsoft.com/office/powerpoint/2010/main" val="2474026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enjamin Franklin Quote: “Change is the only constant in life. Ones ...">
            <a:extLst>
              <a:ext uri="{FF2B5EF4-FFF2-40B4-BE49-F238E27FC236}">
                <a16:creationId xmlns:a16="http://schemas.microsoft.com/office/drawing/2014/main" id="{07A0A9E5-9AAF-89A6-ED21-BD8F5C0F36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87" r="11799" b="-1"/>
          <a:stretch/>
        </p:blipFill>
        <p:spPr bwMode="auto">
          <a:xfrm>
            <a:off x="20" y="1282"/>
            <a:ext cx="9143980" cy="685671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D31EB-EF6E-33A7-3684-879D7CEB931E}"/>
              </a:ext>
            </a:extLst>
          </p:cNvPr>
          <p:cNvPicPr>
            <a:picLocks noChangeAspect="1"/>
          </p:cNvPicPr>
          <p:nvPr/>
        </p:nvPicPr>
        <p:blipFill rotWithShape="1">
          <a:blip r:embed="rId2"/>
          <a:srcRect b="25000"/>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3031" y="1885950"/>
            <a:ext cx="6379369"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7B952E5-0562-AA07-94DD-3D93E1A9A437}"/>
              </a:ext>
            </a:extLst>
          </p:cNvPr>
          <p:cNvSpPr/>
          <p:nvPr/>
        </p:nvSpPr>
        <p:spPr>
          <a:xfrm>
            <a:off x="1707356" y="2247900"/>
            <a:ext cx="5686425" cy="2514600"/>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5700" b="1" cap="none" spc="0" dirty="0">
                <a:ln w="6600">
                  <a:solidFill>
                    <a:schemeClr val="accent2"/>
                  </a:solidFill>
                  <a:prstDash val="solid"/>
                </a:ln>
                <a:solidFill>
                  <a:schemeClr val="tx1">
                    <a:lumMod val="75000"/>
                    <a:lumOff val="25000"/>
                  </a:schemeClr>
                </a:solidFill>
                <a:effectLst>
                  <a:outerShdw dist="38100" dir="2700000" algn="tl" rotWithShape="0">
                    <a:schemeClr val="accent2"/>
                  </a:outerShdw>
                </a:effectLst>
                <a:latin typeface="+mj-lt"/>
                <a:ea typeface="+mj-ea"/>
                <a:cs typeface="+mj-cs"/>
              </a:rPr>
              <a:t>-1-</a:t>
            </a:r>
          </a:p>
          <a:p>
            <a:pPr algn="ctr">
              <a:lnSpc>
                <a:spcPct val="90000"/>
              </a:lnSpc>
              <a:spcBef>
                <a:spcPct val="0"/>
              </a:spcBef>
              <a:spcAft>
                <a:spcPts val="600"/>
              </a:spcAft>
            </a:pPr>
            <a:r>
              <a:rPr lang="en-US" sz="5700" b="1" cap="none" spc="0" dirty="0">
                <a:ln w="6600">
                  <a:solidFill>
                    <a:schemeClr val="accent2"/>
                  </a:solidFill>
                  <a:prstDash val="solid"/>
                </a:ln>
                <a:solidFill>
                  <a:schemeClr val="tx1">
                    <a:lumMod val="75000"/>
                    <a:lumOff val="25000"/>
                  </a:schemeClr>
                </a:solidFill>
                <a:effectLst>
                  <a:outerShdw dist="38100" dir="2700000" algn="tl" rotWithShape="0">
                    <a:schemeClr val="accent2"/>
                  </a:outerShdw>
                </a:effectLst>
                <a:latin typeface="+mj-lt"/>
                <a:ea typeface="+mj-ea"/>
                <a:cs typeface="+mj-cs"/>
              </a:rPr>
              <a:t>Communication is the </a:t>
            </a:r>
            <a:r>
              <a:rPr lang="en-US" sz="5700" b="1" dirty="0">
                <a:ln w="6600">
                  <a:solidFill>
                    <a:schemeClr val="accent2"/>
                  </a:solidFill>
                  <a:prstDash val="solid"/>
                </a:ln>
                <a:solidFill>
                  <a:schemeClr val="tx1">
                    <a:lumMod val="75000"/>
                    <a:lumOff val="25000"/>
                  </a:schemeClr>
                </a:solidFill>
                <a:effectLst>
                  <a:outerShdw dist="38100" dir="2700000" algn="tl" rotWithShape="0">
                    <a:schemeClr val="accent2"/>
                  </a:outerShdw>
                </a:effectLst>
                <a:latin typeface="+mj-lt"/>
                <a:ea typeface="+mj-ea"/>
                <a:cs typeface="+mj-cs"/>
              </a:rPr>
              <a:t>Cornerstone of Any Change</a:t>
            </a:r>
            <a:endParaRPr lang="en-US" sz="5700" b="1" cap="none" spc="0" dirty="0">
              <a:ln w="6600">
                <a:solidFill>
                  <a:schemeClr val="accent2"/>
                </a:solidFill>
                <a:prstDash val="solid"/>
              </a:ln>
              <a:solidFill>
                <a:schemeClr val="tx1">
                  <a:lumMod val="75000"/>
                  <a:lumOff val="25000"/>
                </a:schemeClr>
              </a:solidFill>
              <a:effectLst>
                <a:outerShdw dist="38100" dir="2700000" algn="tl" rotWithShape="0">
                  <a:schemeClr val="accent2"/>
                </a:outerShdw>
              </a:effectLst>
              <a:latin typeface="+mj-lt"/>
              <a:ea typeface="+mj-ea"/>
              <a:cs typeface="+mj-cs"/>
            </a:endParaRPr>
          </a:p>
        </p:txBody>
      </p:sp>
    </p:spTree>
    <p:extLst>
      <p:ext uri="{BB962C8B-B14F-4D97-AF65-F5344CB8AC3E}">
        <p14:creationId xmlns:p14="http://schemas.microsoft.com/office/powerpoint/2010/main" val="2780834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One luminous opened box among closed white square boxes">
            <a:extLst>
              <a:ext uri="{FF2B5EF4-FFF2-40B4-BE49-F238E27FC236}">
                <a16:creationId xmlns:a16="http://schemas.microsoft.com/office/drawing/2014/main" id="{E6901F15-571A-E963-572D-9EAC2C0F830E}"/>
              </a:ext>
            </a:extLst>
          </p:cNvPr>
          <p:cNvPicPr>
            <a:picLocks noChangeAspect="1"/>
          </p:cNvPicPr>
          <p:nvPr/>
        </p:nvPicPr>
        <p:blipFill rotWithShape="1">
          <a:blip r:embed="rId2"/>
          <a:srcRect l="8750" r="30634"/>
          <a:stretch/>
        </p:blipFill>
        <p:spPr>
          <a:xfrm>
            <a:off x="20" y="10"/>
            <a:ext cx="5542677" cy="6857990"/>
          </a:xfrm>
          <a:prstGeom prst="rect">
            <a:avLst/>
          </a:prstGeom>
        </p:spPr>
      </p:pic>
      <p:sp>
        <p:nvSpPr>
          <p:cNvPr id="8" name="Rectangle 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55894" y="3271199"/>
            <a:ext cx="1630908" cy="554269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296081" y="2296080"/>
            <a:ext cx="6854280" cy="226211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46242" y="4425055"/>
            <a:ext cx="2196454"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extBox 1">
            <a:extLst>
              <a:ext uri="{FF2B5EF4-FFF2-40B4-BE49-F238E27FC236}">
                <a16:creationId xmlns:a16="http://schemas.microsoft.com/office/drawing/2014/main" id="{69A37286-6E21-CB8F-6F6D-1EF5D65D4200}"/>
              </a:ext>
            </a:extLst>
          </p:cNvPr>
          <p:cNvSpPr txBox="1"/>
          <p:nvPr/>
        </p:nvSpPr>
        <p:spPr>
          <a:xfrm>
            <a:off x="5867400" y="1703223"/>
            <a:ext cx="3286344" cy="3447832"/>
          </a:xfrm>
          <a:prstGeom prst="rect">
            <a:avLst/>
          </a:prstGeom>
        </p:spPr>
        <p:txBody>
          <a:bodyPr vert="horz" lIns="91440" tIns="45720" rIns="91440" bIns="45720" rtlCol="0" anchor="t">
            <a:noAutofit/>
          </a:bodyPr>
          <a:lstStyle/>
          <a:p>
            <a:pPr>
              <a:lnSpc>
                <a:spcPct val="90000"/>
              </a:lnSpc>
              <a:spcAft>
                <a:spcPts val="600"/>
              </a:spcAft>
            </a:pPr>
            <a:r>
              <a:rPr lang="en-US" sz="3200" dirty="0"/>
              <a:t>Open and transparent communication is essential for successful change management.</a:t>
            </a:r>
          </a:p>
        </p:txBody>
      </p:sp>
    </p:spTree>
    <p:extLst>
      <p:ext uri="{BB962C8B-B14F-4D97-AF65-F5344CB8AC3E}">
        <p14:creationId xmlns:p14="http://schemas.microsoft.com/office/powerpoint/2010/main" val="3718924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blurred public library with bookshelves">
            <a:extLst>
              <a:ext uri="{FF2B5EF4-FFF2-40B4-BE49-F238E27FC236}">
                <a16:creationId xmlns:a16="http://schemas.microsoft.com/office/drawing/2014/main" id="{DC005681-EE6A-C85D-0BE4-F1842696566B}"/>
              </a:ext>
            </a:extLst>
          </p:cNvPr>
          <p:cNvPicPr>
            <a:picLocks noChangeAspect="1"/>
          </p:cNvPicPr>
          <p:nvPr/>
        </p:nvPicPr>
        <p:blipFill rotWithShape="1">
          <a:blip r:embed="rId2"/>
          <a:srcRect l="16580" r="38919" b="-2"/>
          <a:stretch/>
        </p:blipFill>
        <p:spPr>
          <a:xfrm>
            <a:off x="20" y="-2"/>
            <a:ext cx="4571980" cy="6858002"/>
          </a:xfrm>
          <a:prstGeom prst="rect">
            <a:avLst/>
          </a:prstGeom>
        </p:spPr>
      </p:pic>
      <p:sp>
        <p:nvSpPr>
          <p:cNvPr id="2" name="TextBox 1">
            <a:extLst>
              <a:ext uri="{FF2B5EF4-FFF2-40B4-BE49-F238E27FC236}">
                <a16:creationId xmlns:a16="http://schemas.microsoft.com/office/drawing/2014/main" id="{68ADB89C-BF70-C8AC-B15C-21043383AC2D}"/>
              </a:ext>
            </a:extLst>
          </p:cNvPr>
          <p:cNvSpPr txBox="1"/>
          <p:nvPr/>
        </p:nvSpPr>
        <p:spPr>
          <a:xfrm>
            <a:off x="5102556" y="2470245"/>
            <a:ext cx="3117384" cy="3769835"/>
          </a:xfrm>
          <a:prstGeom prst="rect">
            <a:avLst/>
          </a:prstGeom>
        </p:spPr>
        <p:txBody>
          <a:bodyPr vert="horz" lIns="91440" tIns="45720" rIns="91440" bIns="45720" rtlCol="0" anchor="ctr">
            <a:normAutofit fontScale="92500"/>
          </a:bodyPr>
          <a:lstStyle/>
          <a:p>
            <a:pPr>
              <a:lnSpc>
                <a:spcPct val="90000"/>
              </a:lnSpc>
              <a:spcAft>
                <a:spcPts val="600"/>
              </a:spcAft>
            </a:pPr>
            <a:r>
              <a:rPr lang="en-US" sz="4800" dirty="0"/>
              <a:t>Present a clear vision of how AI will be used in the classroom.</a:t>
            </a:r>
          </a:p>
        </p:txBody>
      </p:sp>
    </p:spTree>
    <p:extLst>
      <p:ext uri="{BB962C8B-B14F-4D97-AF65-F5344CB8AC3E}">
        <p14:creationId xmlns:p14="http://schemas.microsoft.com/office/powerpoint/2010/main" val="3148793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all painted with an arrow and a dartboard">
            <a:extLst>
              <a:ext uri="{FF2B5EF4-FFF2-40B4-BE49-F238E27FC236}">
                <a16:creationId xmlns:a16="http://schemas.microsoft.com/office/drawing/2014/main" id="{1E5B08ED-C33E-AFC3-E563-29E8BBDBFE3E}"/>
              </a:ext>
            </a:extLst>
          </p:cNvPr>
          <p:cNvPicPr>
            <a:picLocks noChangeAspect="1"/>
          </p:cNvPicPr>
          <p:nvPr/>
        </p:nvPicPr>
        <p:blipFill rotWithShape="1">
          <a:blip r:embed="rId2"/>
          <a:srcRect l="4667"/>
          <a:stretch/>
        </p:blipFill>
        <p:spPr>
          <a:xfrm>
            <a:off x="6240" y="-12441"/>
            <a:ext cx="9143980" cy="6857990"/>
          </a:xfrm>
          <a:prstGeom prst="rect">
            <a:avLst/>
          </a:prstGeom>
        </p:spPr>
      </p:pic>
      <p:sp>
        <p:nvSpPr>
          <p:cNvPr id="9"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16987" y="5181600"/>
            <a:ext cx="6873758"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93BCB9-101B-0678-92D5-770C56142E82}"/>
              </a:ext>
            </a:extLst>
          </p:cNvPr>
          <p:cNvSpPr txBox="1"/>
          <p:nvPr/>
        </p:nvSpPr>
        <p:spPr>
          <a:xfrm>
            <a:off x="1328737" y="5254391"/>
            <a:ext cx="6650259" cy="774934"/>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3200" dirty="0">
                <a:solidFill>
                  <a:srgbClr val="FFFFFF"/>
                </a:solidFill>
                <a:latin typeface="+mj-lt"/>
                <a:ea typeface="+mj-ea"/>
                <a:cs typeface="+mj-cs"/>
              </a:rPr>
              <a:t>Clearly explain the goals and benefits of AI integration. </a:t>
            </a:r>
          </a:p>
        </p:txBody>
      </p:sp>
    </p:spTree>
    <p:extLst>
      <p:ext uri="{BB962C8B-B14F-4D97-AF65-F5344CB8AC3E}">
        <p14:creationId xmlns:p14="http://schemas.microsoft.com/office/powerpoint/2010/main" val="1663275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ens and rulers">
            <a:extLst>
              <a:ext uri="{FF2B5EF4-FFF2-40B4-BE49-F238E27FC236}">
                <a16:creationId xmlns:a16="http://schemas.microsoft.com/office/drawing/2014/main" id="{CDCCD242-68F9-D3D8-9435-7D6B98DC65F1}"/>
              </a:ext>
            </a:extLst>
          </p:cNvPr>
          <p:cNvPicPr>
            <a:picLocks noChangeAspect="1"/>
          </p:cNvPicPr>
          <p:nvPr/>
        </p:nvPicPr>
        <p:blipFill rotWithShape="1">
          <a:blip r:embed="rId2"/>
          <a:srcRect l="2436" r="8908" b="-1"/>
          <a:stretch/>
        </p:blipFill>
        <p:spPr>
          <a:xfrm>
            <a:off x="3110" y="-41509"/>
            <a:ext cx="9144002" cy="6884632"/>
          </a:xfrm>
          <a:prstGeom prst="rect">
            <a:avLst/>
          </a:prstGeom>
        </p:spPr>
      </p:pic>
      <p:sp useBgFill="1">
        <p:nvSpPr>
          <p:cNvPr id="8" name="Rectangle 7">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3062" y="1474755"/>
            <a:ext cx="2957664" cy="3927961"/>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942C78-3ACD-BF4D-3DA8-03405A234983}"/>
              </a:ext>
            </a:extLst>
          </p:cNvPr>
          <p:cNvSpPr txBox="1"/>
          <p:nvPr/>
        </p:nvSpPr>
        <p:spPr>
          <a:xfrm>
            <a:off x="4953000" y="1295400"/>
            <a:ext cx="3877847" cy="1945523"/>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400" dirty="0">
                <a:latin typeface="+mj-lt"/>
                <a:ea typeface="+mj-ea"/>
                <a:cs typeface="+mj-cs"/>
              </a:rPr>
              <a:t>Outline a detailed implementation plan with training opportunities.</a:t>
            </a:r>
          </a:p>
        </p:txBody>
      </p:sp>
      <p:cxnSp>
        <p:nvCxnSpPr>
          <p:cNvPr id="10" name="Straight Connector 9">
            <a:extLst>
              <a:ext uri="{FF2B5EF4-FFF2-40B4-BE49-F238E27FC236}">
                <a16:creationId xmlns:a16="http://schemas.microsoft.com/office/drawing/2014/main" id="{8748256A-88AC-4254-406B-0E8EE2CC2B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6500" y="1940933"/>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561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mpty speech bubbles">
            <a:extLst>
              <a:ext uri="{FF2B5EF4-FFF2-40B4-BE49-F238E27FC236}">
                <a16:creationId xmlns:a16="http://schemas.microsoft.com/office/drawing/2014/main" id="{8AD61733-8009-389F-F377-38582A5CD596}"/>
              </a:ext>
            </a:extLst>
          </p:cNvPr>
          <p:cNvPicPr>
            <a:picLocks noChangeAspect="1"/>
          </p:cNvPicPr>
          <p:nvPr/>
        </p:nvPicPr>
        <p:blipFill rotWithShape="1">
          <a:blip r:embed="rId2"/>
          <a:srcRect l="9747" r="1252" b="-1"/>
          <a:stretch/>
        </p:blipFill>
        <p:spPr>
          <a:xfrm>
            <a:off x="-2285" y="10"/>
            <a:ext cx="9143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3EE8521-CC57-39E5-63D2-2D4C4C91FD90}"/>
              </a:ext>
            </a:extLst>
          </p:cNvPr>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4500" dirty="0">
                <a:solidFill>
                  <a:srgbClr val="FFFFFF"/>
                </a:solidFill>
                <a:latin typeface="+mj-lt"/>
                <a:ea typeface="+mj-ea"/>
                <a:cs typeface="+mj-cs"/>
              </a:rPr>
              <a:t>Address teachers’ concerns and questions honestly.</a:t>
            </a:r>
          </a:p>
        </p:txBody>
      </p:sp>
    </p:spTree>
    <p:extLst>
      <p:ext uri="{BB962C8B-B14F-4D97-AF65-F5344CB8AC3E}">
        <p14:creationId xmlns:p14="http://schemas.microsoft.com/office/powerpoint/2010/main" val="3681372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7F94237-0536-4DB1-8C95-39E355CED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Green dialogue boxes">
            <a:extLst>
              <a:ext uri="{FF2B5EF4-FFF2-40B4-BE49-F238E27FC236}">
                <a16:creationId xmlns:a16="http://schemas.microsoft.com/office/drawing/2014/main" id="{4CC3D6DB-4DE8-DDD0-ED93-FFBF655BAE3A}"/>
              </a:ext>
            </a:extLst>
          </p:cNvPr>
          <p:cNvPicPr>
            <a:picLocks noChangeAspect="1"/>
          </p:cNvPicPr>
          <p:nvPr/>
        </p:nvPicPr>
        <p:blipFill rotWithShape="1">
          <a:blip r:embed="rId2">
            <a:duotone>
              <a:schemeClr val="accent1">
                <a:shade val="45000"/>
                <a:satMod val="135000"/>
              </a:schemeClr>
              <a:prstClr val="white"/>
            </a:duotone>
            <a:alphaModFix amt="35000"/>
          </a:blip>
          <a:srcRect t="5437" b="4473"/>
          <a:stretch/>
        </p:blipFill>
        <p:spPr>
          <a:xfrm>
            <a:off x="20" y="10"/>
            <a:ext cx="9143980" cy="6857989"/>
          </a:xfrm>
          <a:prstGeom prst="rect">
            <a:avLst/>
          </a:prstGeom>
        </p:spPr>
      </p:pic>
      <p:sp>
        <p:nvSpPr>
          <p:cNvPr id="2" name="TextBox 1">
            <a:extLst>
              <a:ext uri="{FF2B5EF4-FFF2-40B4-BE49-F238E27FC236}">
                <a16:creationId xmlns:a16="http://schemas.microsoft.com/office/drawing/2014/main" id="{40EB0FD6-01F6-1BEB-BBB3-696E6A8ABA51}"/>
              </a:ext>
            </a:extLst>
          </p:cNvPr>
          <p:cNvSpPr txBox="1"/>
          <p:nvPr/>
        </p:nvSpPr>
        <p:spPr>
          <a:xfrm>
            <a:off x="2910322" y="583345"/>
            <a:ext cx="5370268" cy="4164820"/>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sz="5400" dirty="0">
                <a:solidFill>
                  <a:srgbClr val="FFFFFF"/>
                </a:solidFill>
                <a:latin typeface="+mj-lt"/>
                <a:ea typeface="+mj-ea"/>
                <a:cs typeface="+mj-cs"/>
              </a:rPr>
              <a:t>Facilitate open communication channels to address concerns and gather feedback.</a:t>
            </a:r>
          </a:p>
        </p:txBody>
      </p:sp>
      <p:sp>
        <p:nvSpPr>
          <p:cNvPr id="1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769" y="58334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74854" y="812640"/>
            <a:ext cx="68353"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4114" y="1037066"/>
            <a:ext cx="9578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085"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7318" y="5636680"/>
            <a:ext cx="113652"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3881" y="6096759"/>
            <a:ext cx="81469"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5716" y="6238029"/>
            <a:ext cx="7181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78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ulti-coloured dialogue boxes">
            <a:extLst>
              <a:ext uri="{FF2B5EF4-FFF2-40B4-BE49-F238E27FC236}">
                <a16:creationId xmlns:a16="http://schemas.microsoft.com/office/drawing/2014/main" id="{2A029CDA-FEB0-1B30-0439-31C1921DAB54}"/>
              </a:ext>
            </a:extLst>
          </p:cNvPr>
          <p:cNvPicPr>
            <a:picLocks noChangeAspect="1"/>
          </p:cNvPicPr>
          <p:nvPr/>
        </p:nvPicPr>
        <p:blipFill rotWithShape="1">
          <a:blip r:embed="rId2"/>
          <a:srcRect l="7113" r="10934" b="2"/>
          <a:stretch/>
        </p:blipFill>
        <p:spPr>
          <a:xfrm>
            <a:off x="20" y="10"/>
            <a:ext cx="725221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E8242C8-076D-DB18-2C2F-B68F7A469009}"/>
              </a:ext>
            </a:extLst>
          </p:cNvPr>
          <p:cNvSpPr txBox="1"/>
          <p:nvPr/>
        </p:nvSpPr>
        <p:spPr>
          <a:xfrm>
            <a:off x="24153" y="152400"/>
            <a:ext cx="8989313" cy="1447800"/>
          </a:xfrm>
          <a:prstGeom prst="rect">
            <a:avLst/>
          </a:prstGeom>
          <a:noFill/>
        </p:spPr>
        <p:txBody>
          <a:bodyPr vert="horz" lIns="91440" tIns="45720" rIns="91440" bIns="45720" rtlCol="0" anchor="b">
            <a:noAutofit/>
          </a:bodyPr>
          <a:lstStyle/>
          <a:p>
            <a:pPr>
              <a:lnSpc>
                <a:spcPct val="90000"/>
              </a:lnSpc>
              <a:spcBef>
                <a:spcPct val="0"/>
              </a:spcBef>
              <a:spcAft>
                <a:spcPts val="600"/>
              </a:spcAft>
            </a:pPr>
            <a:r>
              <a:rPr lang="en-US" sz="4400" dirty="0">
                <a:latin typeface="+mj-lt"/>
                <a:ea typeface="+mj-ea"/>
                <a:cs typeface="+mj-cs"/>
              </a:rPr>
              <a:t>Encourage open dialogue and feedback throughout the process.</a:t>
            </a:r>
          </a:p>
        </p:txBody>
      </p:sp>
    </p:spTree>
    <p:extLst>
      <p:ext uri="{BB962C8B-B14F-4D97-AF65-F5344CB8AC3E}">
        <p14:creationId xmlns:p14="http://schemas.microsoft.com/office/powerpoint/2010/main" val="4025128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660519-8F16-628E-FE55-C2754F8EF4C1}"/>
              </a:ext>
            </a:extLst>
          </p:cNvPr>
          <p:cNvPicPr>
            <a:picLocks noChangeAspect="1"/>
          </p:cNvPicPr>
          <p:nvPr/>
        </p:nvPicPr>
        <p:blipFill rotWithShape="1">
          <a:blip r:embed="rId2"/>
          <a:srcRect t="9781" b="15219"/>
          <a:stretch/>
        </p:blipFill>
        <p:spPr>
          <a:xfrm>
            <a:off x="20" y="10"/>
            <a:ext cx="9143980" cy="6857990"/>
          </a:xfrm>
          <a:prstGeom prst="rect">
            <a:avLst/>
          </a:prstGeom>
        </p:spPr>
      </p:pic>
      <p:sp>
        <p:nvSpPr>
          <p:cNvPr id="31" name="Rectangle 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C78CF12-4E94-16F9-636D-B4A15E628205}"/>
              </a:ext>
            </a:extLst>
          </p:cNvPr>
          <p:cNvSpPr/>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cap="none" spc="0">
                <a:ln w="12700" cmpd="sng">
                  <a:solidFill>
                    <a:schemeClr val="accent4"/>
                  </a:solidFill>
                  <a:prstDash val="solid"/>
                </a:ln>
                <a:solidFill>
                  <a:schemeClr val="tx1">
                    <a:lumMod val="85000"/>
                    <a:lumOff val="15000"/>
                  </a:schemeClr>
                </a:solidFill>
                <a:effectLst/>
                <a:latin typeface="+mj-lt"/>
                <a:ea typeface="+mj-ea"/>
                <a:cs typeface="+mj-cs"/>
              </a:rPr>
              <a:t>Understanding Teacher Concerns</a:t>
            </a:r>
          </a:p>
        </p:txBody>
      </p:sp>
      <p:cxnSp>
        <p:nvCxnSpPr>
          <p:cNvPr id="32" name="Straight Connector 3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919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6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bot holding a tablet and pointing at a chalkboard&#10;&#10;Description automatically generated">
            <a:extLst>
              <a:ext uri="{FF2B5EF4-FFF2-40B4-BE49-F238E27FC236}">
                <a16:creationId xmlns:a16="http://schemas.microsoft.com/office/drawing/2014/main" id="{D7A07D5A-6A04-1391-96AE-543BE4EC592E}"/>
              </a:ext>
            </a:extLst>
          </p:cNvPr>
          <p:cNvPicPr>
            <a:picLocks noChangeAspect="1"/>
          </p:cNvPicPr>
          <p:nvPr/>
        </p:nvPicPr>
        <p:blipFill>
          <a:blip r:embed="rId2"/>
          <a:stretch>
            <a:fillRect/>
          </a:stretch>
        </p:blipFill>
        <p:spPr>
          <a:xfrm>
            <a:off x="857955" y="643467"/>
            <a:ext cx="7428088" cy="5571066"/>
          </a:xfrm>
          <a:prstGeom prst="rect">
            <a:avLst/>
          </a:prstGeom>
        </p:spPr>
      </p:pic>
      <p:sp>
        <p:nvSpPr>
          <p:cNvPr id="3" name="Rectangle 2">
            <a:extLst>
              <a:ext uri="{FF2B5EF4-FFF2-40B4-BE49-F238E27FC236}">
                <a16:creationId xmlns:a16="http://schemas.microsoft.com/office/drawing/2014/main" id="{822E56C7-F9B5-DDD9-44CD-1E9F35CA4F5F}"/>
              </a:ext>
            </a:extLst>
          </p:cNvPr>
          <p:cNvSpPr/>
          <p:nvPr/>
        </p:nvSpPr>
        <p:spPr>
          <a:xfrm rot="162635">
            <a:off x="914400" y="381000"/>
            <a:ext cx="3735621" cy="5078313"/>
          </a:xfrm>
          <a:prstGeom prst="rect">
            <a:avLst/>
          </a:prstGeom>
          <a:noFill/>
        </p:spPr>
        <p:txBody>
          <a:bodyPr wrap="squar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AI empower teachers,</a:t>
            </a:r>
          </a:p>
          <a:p>
            <a:pPr algn="ctr"/>
            <a:r>
              <a:rPr lang="en-US" sz="5400" b="1" spc="50" dirty="0">
                <a:ln w="0"/>
                <a:solidFill>
                  <a:schemeClr val="bg2"/>
                </a:solidFill>
                <a:effectLst>
                  <a:innerShdw blurRad="63500" dist="50800" dir="13500000">
                    <a:srgbClr val="000000">
                      <a:alpha val="50000"/>
                    </a:srgbClr>
                  </a:innerShdw>
                </a:effectLst>
              </a:rPr>
              <a:t>Not replace them</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908024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598CB-8D8F-7FD9-3FEF-B7457AD511BC}"/>
              </a:ext>
            </a:extLst>
          </p:cNvPr>
          <p:cNvPicPr>
            <a:picLocks noChangeAspect="1"/>
          </p:cNvPicPr>
          <p:nvPr/>
        </p:nvPicPr>
        <p:blipFill rotWithShape="1">
          <a:blip r:embed="rId2"/>
          <a:srcRect l="10532" r="14453" b="-1"/>
          <a:stretch/>
        </p:blipFill>
        <p:spPr>
          <a:xfrm>
            <a:off x="20" y="1282"/>
            <a:ext cx="9143980" cy="6856718"/>
          </a:xfrm>
          <a:prstGeom prst="rect">
            <a:avLst/>
          </a:prstGeom>
        </p:spPr>
      </p:pic>
    </p:spTree>
    <p:extLst>
      <p:ext uri="{BB962C8B-B14F-4D97-AF65-F5344CB8AC3E}">
        <p14:creationId xmlns:p14="http://schemas.microsoft.com/office/powerpoint/2010/main" val="3198912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3D31EB-EF6E-33A7-3684-879D7CEB931E}"/>
              </a:ext>
            </a:extLst>
          </p:cNvPr>
          <p:cNvPicPr>
            <a:picLocks noChangeAspect="1"/>
          </p:cNvPicPr>
          <p:nvPr/>
        </p:nvPicPr>
        <p:blipFill rotWithShape="1">
          <a:blip r:embed="rId2"/>
          <a:srcRect r="9091" b="31818"/>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7B952E5-0562-AA07-94DD-3D93E1A9A437}"/>
              </a:ext>
            </a:extLst>
          </p:cNvPr>
          <p:cNvSpPr/>
          <p:nvPr/>
        </p:nvSpPr>
        <p:spPr>
          <a:xfrm>
            <a:off x="303414" y="3091928"/>
            <a:ext cx="6808922" cy="2387600"/>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5300" b="1" cap="none" spc="0" dirty="0">
                <a:ln w="6600">
                  <a:solidFill>
                    <a:schemeClr val="accent2"/>
                  </a:solidFill>
                  <a:prstDash val="solid"/>
                </a:ln>
                <a:solidFill>
                  <a:schemeClr val="bg1"/>
                </a:solidFill>
                <a:effectLst>
                  <a:outerShdw dist="38100" dir="2700000" algn="tl" rotWithShape="0">
                    <a:schemeClr val="accent2"/>
                  </a:outerShdw>
                </a:effectLst>
                <a:latin typeface="+mj-lt"/>
                <a:ea typeface="+mj-ea"/>
                <a:cs typeface="+mj-cs"/>
              </a:rPr>
              <a:t>-2-</a:t>
            </a:r>
          </a:p>
          <a:p>
            <a:pPr>
              <a:lnSpc>
                <a:spcPct val="90000"/>
              </a:lnSpc>
              <a:spcBef>
                <a:spcPct val="0"/>
              </a:spcBef>
              <a:spcAft>
                <a:spcPts val="600"/>
              </a:spcAft>
            </a:pPr>
            <a:r>
              <a:rPr lang="en-US" sz="5300" b="1" cap="none" spc="0" dirty="0">
                <a:ln w="6600">
                  <a:solidFill>
                    <a:schemeClr val="accent2"/>
                  </a:solidFill>
                  <a:prstDash val="solid"/>
                </a:ln>
                <a:solidFill>
                  <a:schemeClr val="bg1"/>
                </a:solidFill>
                <a:effectLst>
                  <a:outerShdw dist="38100" dir="2700000" algn="tl" rotWithShape="0">
                    <a:schemeClr val="accent2"/>
                  </a:outerShdw>
                </a:effectLst>
                <a:latin typeface="+mj-lt"/>
                <a:ea typeface="+mj-ea"/>
                <a:cs typeface="+mj-cs"/>
              </a:rPr>
              <a:t>Focus on Professional Development Opportunities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816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eople at the meeting desk">
            <a:extLst>
              <a:ext uri="{FF2B5EF4-FFF2-40B4-BE49-F238E27FC236}">
                <a16:creationId xmlns:a16="http://schemas.microsoft.com/office/drawing/2014/main" id="{08782F3E-D5AD-6160-8336-6A6B15033931}"/>
              </a:ext>
            </a:extLst>
          </p:cNvPr>
          <p:cNvPicPr>
            <a:picLocks noChangeAspect="1"/>
          </p:cNvPicPr>
          <p:nvPr/>
        </p:nvPicPr>
        <p:blipFill rotWithShape="1">
          <a:blip r:embed="rId2"/>
          <a:srcRect l="7799" r="17201"/>
          <a:stretch/>
        </p:blipFill>
        <p:spPr>
          <a:xfrm>
            <a:off x="20" y="10"/>
            <a:ext cx="9143980" cy="6857990"/>
          </a:xfrm>
          <a:prstGeom prst="rect">
            <a:avLst/>
          </a:prstGeom>
        </p:spPr>
      </p:pic>
      <p:sp>
        <p:nvSpPr>
          <p:cNvPr id="2" name="TextBox 1">
            <a:extLst>
              <a:ext uri="{FF2B5EF4-FFF2-40B4-BE49-F238E27FC236}">
                <a16:creationId xmlns:a16="http://schemas.microsoft.com/office/drawing/2014/main" id="{685A3DA9-74C2-6865-E1FD-EC04D872AA60}"/>
              </a:ext>
            </a:extLst>
          </p:cNvPr>
          <p:cNvSpPr txBox="1"/>
          <p:nvPr/>
        </p:nvSpPr>
        <p:spPr>
          <a:xfrm>
            <a:off x="914400" y="2249694"/>
            <a:ext cx="7656450" cy="2358611"/>
          </a:xfrm>
          <a:prstGeom prst="rect">
            <a:avLst/>
          </a:prstGeom>
          <a:solidFill>
            <a:srgbClr val="404040">
              <a:alpha val="84706"/>
            </a:srgbClr>
          </a:solidFill>
          <a:ln w="38100" cap="sq">
            <a:solidFill>
              <a:srgbClr val="FFFFFF"/>
            </a:solidFill>
            <a:miter lim="800000"/>
          </a:ln>
        </p:spPr>
        <p:txBody>
          <a:bodyPr vert="horz" wrap="square" lIns="91440" tIns="45720" rIns="91440" bIns="45720" rtlCol="0" anchor="ctr">
            <a:no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Offer training workshops on using AI tools effectively.</a:t>
            </a:r>
          </a:p>
        </p:txBody>
      </p:sp>
    </p:spTree>
    <p:extLst>
      <p:ext uri="{BB962C8B-B14F-4D97-AF65-F5344CB8AC3E}">
        <p14:creationId xmlns:p14="http://schemas.microsoft.com/office/powerpoint/2010/main" val="981916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hite paper ships being led by a yellow ship">
            <a:extLst>
              <a:ext uri="{FF2B5EF4-FFF2-40B4-BE49-F238E27FC236}">
                <a16:creationId xmlns:a16="http://schemas.microsoft.com/office/drawing/2014/main" id="{2B52B9F4-679C-10C5-6625-C2E7DB1CC9AD}"/>
              </a:ext>
            </a:extLst>
          </p:cNvPr>
          <p:cNvPicPr>
            <a:picLocks noChangeAspect="1"/>
          </p:cNvPicPr>
          <p:nvPr/>
        </p:nvPicPr>
        <p:blipFill rotWithShape="1">
          <a:blip r:embed="rId2"/>
          <a:srcRect l="44034" r="16472" b="-2"/>
          <a:stretch/>
        </p:blipFill>
        <p:spPr>
          <a:xfrm>
            <a:off x="20" y="-2"/>
            <a:ext cx="4057627" cy="6858002"/>
          </a:xfrm>
          <a:prstGeom prst="rect">
            <a:avLst/>
          </a:prstGeom>
        </p:spPr>
      </p:pic>
      <p:sp useBgFill="1">
        <p:nvSpPr>
          <p:cNvPr id="10" name="Rectangle 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6D8990-1F40-68F2-0B4C-8FB9197DE025}"/>
              </a:ext>
            </a:extLst>
          </p:cNvPr>
          <p:cNvSpPr txBox="1"/>
          <p:nvPr/>
        </p:nvSpPr>
        <p:spPr>
          <a:xfrm>
            <a:off x="4537788" y="2814229"/>
            <a:ext cx="3935505" cy="3496878"/>
          </a:xfrm>
          <a:prstGeom prst="rect">
            <a:avLst/>
          </a:prstGeom>
        </p:spPr>
        <p:txBody>
          <a:bodyPr vert="horz" lIns="91440" tIns="45720" rIns="91440" bIns="45720" rtlCol="0" anchor="ctr">
            <a:noAutofit/>
          </a:bodyPr>
          <a:lstStyle/>
          <a:p>
            <a:pPr>
              <a:lnSpc>
                <a:spcPct val="90000"/>
              </a:lnSpc>
              <a:spcAft>
                <a:spcPts val="600"/>
              </a:spcAft>
            </a:pPr>
            <a:r>
              <a:rPr lang="en-US" sz="4400" dirty="0"/>
              <a:t>Equip teachers with skills to create engaging lessons alongside AI support.</a:t>
            </a:r>
          </a:p>
        </p:txBody>
      </p:sp>
    </p:spTree>
    <p:extLst>
      <p:ext uri="{BB962C8B-B14F-4D97-AF65-F5344CB8AC3E}">
        <p14:creationId xmlns:p14="http://schemas.microsoft.com/office/powerpoint/2010/main" val="694349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ach's whistle with a blackboard background">
            <a:extLst>
              <a:ext uri="{FF2B5EF4-FFF2-40B4-BE49-F238E27FC236}">
                <a16:creationId xmlns:a16="http://schemas.microsoft.com/office/drawing/2014/main" id="{7928DC7C-D07A-1E1D-D68F-C9C5C7FC0599}"/>
              </a:ext>
            </a:extLst>
          </p:cNvPr>
          <p:cNvPicPr>
            <a:picLocks noChangeAspect="1"/>
          </p:cNvPicPr>
          <p:nvPr/>
        </p:nvPicPr>
        <p:blipFill rotWithShape="1">
          <a:blip r:embed="rId2"/>
          <a:srcRect r="10999" b="-1"/>
          <a:stretch/>
        </p:blipFill>
        <p:spPr>
          <a:xfrm>
            <a:off x="2" y="10"/>
            <a:ext cx="9143998" cy="6857988"/>
          </a:xfrm>
          <a:prstGeom prst="rect">
            <a:avLst/>
          </a:prstGeom>
        </p:spPr>
      </p:pic>
      <p:sp>
        <p:nvSpPr>
          <p:cNvPr id="8" name="Rectangle 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4286" y="2516347"/>
            <a:ext cx="6864098" cy="1819211"/>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71912" y="0"/>
            <a:ext cx="5286509"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6829" y="812504"/>
            <a:ext cx="6864096" cy="5239087"/>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66784" y="876108"/>
            <a:ext cx="2839273" cy="9144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928491-CBA9-8775-7F3D-EB47BD5FA7CA}"/>
              </a:ext>
            </a:extLst>
          </p:cNvPr>
          <p:cNvSpPr txBox="1"/>
          <p:nvPr/>
        </p:nvSpPr>
        <p:spPr>
          <a:xfrm>
            <a:off x="3657601" y="2138209"/>
            <a:ext cx="4925616" cy="28392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dirty="0">
                <a:solidFill>
                  <a:srgbClr val="FFFFFF"/>
                </a:solidFill>
                <a:latin typeface="+mj-lt"/>
                <a:ea typeface="+mj-ea"/>
                <a:cs typeface="+mj-cs"/>
              </a:rPr>
              <a:t>Ensure training is practical and addresses teachers’ specific needs.</a:t>
            </a:r>
          </a:p>
        </p:txBody>
      </p:sp>
    </p:spTree>
    <p:extLst>
      <p:ext uri="{BB962C8B-B14F-4D97-AF65-F5344CB8AC3E}">
        <p14:creationId xmlns:p14="http://schemas.microsoft.com/office/powerpoint/2010/main" val="27892567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Hologram from iPad">
            <a:extLst>
              <a:ext uri="{FF2B5EF4-FFF2-40B4-BE49-F238E27FC236}">
                <a16:creationId xmlns:a16="http://schemas.microsoft.com/office/drawing/2014/main" id="{1E344E52-EF9C-5304-7748-2842B486BDA4}"/>
              </a:ext>
            </a:extLst>
          </p:cNvPr>
          <p:cNvPicPr>
            <a:picLocks noChangeAspect="1"/>
          </p:cNvPicPr>
          <p:nvPr/>
        </p:nvPicPr>
        <p:blipFill rotWithShape="1">
          <a:blip r:embed="rId2"/>
          <a:srcRect r="10999" b="-1"/>
          <a:stretch/>
        </p:blipFill>
        <p:spPr>
          <a:xfrm>
            <a:off x="-2285" y="10"/>
            <a:ext cx="9143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CD2A69-58C7-C0AB-E0F4-4CAD3292EED8}"/>
              </a:ext>
            </a:extLst>
          </p:cNvPr>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4500" dirty="0">
                <a:solidFill>
                  <a:srgbClr val="FFFFFF"/>
                </a:solidFill>
                <a:latin typeface="+mj-lt"/>
                <a:ea typeface="+mj-ea"/>
                <a:cs typeface="+mj-cs"/>
              </a:rPr>
              <a:t>Highlight opportunities for professional growth through AI integration. </a:t>
            </a:r>
          </a:p>
        </p:txBody>
      </p:sp>
    </p:spTree>
    <p:extLst>
      <p:ext uri="{BB962C8B-B14F-4D97-AF65-F5344CB8AC3E}">
        <p14:creationId xmlns:p14="http://schemas.microsoft.com/office/powerpoint/2010/main" val="1746481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irds flying in formation">
            <a:extLst>
              <a:ext uri="{FF2B5EF4-FFF2-40B4-BE49-F238E27FC236}">
                <a16:creationId xmlns:a16="http://schemas.microsoft.com/office/drawing/2014/main" id="{2CC2A82A-5530-5FDC-CE03-D180464B2501}"/>
              </a:ext>
            </a:extLst>
          </p:cNvPr>
          <p:cNvPicPr>
            <a:picLocks noChangeAspect="1"/>
          </p:cNvPicPr>
          <p:nvPr/>
        </p:nvPicPr>
        <p:blipFill rotWithShape="1">
          <a:blip r:embed="rId2"/>
          <a:srcRect r="10332" b="-1"/>
          <a:stretch/>
        </p:blipFill>
        <p:spPr>
          <a:xfrm>
            <a:off x="2" y="10"/>
            <a:ext cx="9143998" cy="6857988"/>
          </a:xfrm>
          <a:prstGeom prst="rect">
            <a:avLst/>
          </a:prstGeom>
        </p:spPr>
      </p:pic>
      <p:sp>
        <p:nvSpPr>
          <p:cNvPr id="8" name="Rectangle 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4286" y="2516347"/>
            <a:ext cx="6864098" cy="1819211"/>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71912" y="0"/>
            <a:ext cx="5286509"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6829" y="812504"/>
            <a:ext cx="6864096" cy="5239087"/>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66784" y="876108"/>
            <a:ext cx="2839273" cy="9144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C62D3D-8CDB-AA3A-4E0C-746BD2FCF3CF}"/>
              </a:ext>
            </a:extLst>
          </p:cNvPr>
          <p:cNvSpPr txBox="1"/>
          <p:nvPr/>
        </p:nvSpPr>
        <p:spPr>
          <a:xfrm>
            <a:off x="4550229" y="3733800"/>
            <a:ext cx="4849416" cy="28392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dirty="0">
                <a:solidFill>
                  <a:srgbClr val="FFFFFF"/>
                </a:solidFill>
                <a:latin typeface="+mj-lt"/>
                <a:ea typeface="+mj-ea"/>
                <a:cs typeface="+mj-cs"/>
              </a:rPr>
              <a:t>Offer ongoing support and resources to build teacher confidence.</a:t>
            </a:r>
          </a:p>
        </p:txBody>
      </p:sp>
    </p:spTree>
    <p:extLst>
      <p:ext uri="{BB962C8B-B14F-4D97-AF65-F5344CB8AC3E}">
        <p14:creationId xmlns:p14="http://schemas.microsoft.com/office/powerpoint/2010/main" val="385652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s-on top of each other">
            <a:extLst>
              <a:ext uri="{FF2B5EF4-FFF2-40B4-BE49-F238E27FC236}">
                <a16:creationId xmlns:a16="http://schemas.microsoft.com/office/drawing/2014/main" id="{27F7FB0E-DD72-EE52-C688-8EAE81A105BB}"/>
              </a:ext>
            </a:extLst>
          </p:cNvPr>
          <p:cNvPicPr>
            <a:picLocks noChangeAspect="1"/>
          </p:cNvPicPr>
          <p:nvPr/>
        </p:nvPicPr>
        <p:blipFill rotWithShape="1">
          <a:blip r:embed="rId2"/>
          <a:srcRect l="41666" r="1" b="1"/>
          <a:stretch/>
        </p:blipFill>
        <p:spPr>
          <a:xfrm>
            <a:off x="-2285" y="10"/>
            <a:ext cx="9143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5AFF553-6FCE-EDDC-1EDC-2C1EA2ECEDB3}"/>
              </a:ext>
            </a:extLst>
          </p:cNvPr>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4500" dirty="0">
                <a:solidFill>
                  <a:srgbClr val="FFFFFF"/>
                </a:solidFill>
                <a:latin typeface="+mj-lt"/>
                <a:ea typeface="+mj-ea"/>
                <a:cs typeface="+mj-cs"/>
              </a:rPr>
              <a:t>Encourage Collaboration and knowledge sharing among teachers.</a:t>
            </a:r>
          </a:p>
        </p:txBody>
      </p:sp>
    </p:spTree>
    <p:extLst>
      <p:ext uri="{BB962C8B-B14F-4D97-AF65-F5344CB8AC3E}">
        <p14:creationId xmlns:p14="http://schemas.microsoft.com/office/powerpoint/2010/main" val="520548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3D31EB-EF6E-33A7-3684-879D7CEB931E}"/>
              </a:ext>
            </a:extLst>
          </p:cNvPr>
          <p:cNvPicPr>
            <a:picLocks noChangeAspect="1"/>
          </p:cNvPicPr>
          <p:nvPr/>
        </p:nvPicPr>
        <p:blipFill rotWithShape="1">
          <a:blip r:embed="rId2"/>
          <a:srcRect r="9091" b="31818"/>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7B952E5-0562-AA07-94DD-3D93E1A9A437}"/>
              </a:ext>
            </a:extLst>
          </p:cNvPr>
          <p:cNvSpPr/>
          <p:nvPr/>
        </p:nvSpPr>
        <p:spPr>
          <a:xfrm>
            <a:off x="303414" y="3091928"/>
            <a:ext cx="680892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300" b="1" cap="none" spc="0" dirty="0">
                <a:ln w="6600">
                  <a:solidFill>
                    <a:schemeClr val="accent2"/>
                  </a:solidFill>
                  <a:prstDash val="solid"/>
                </a:ln>
                <a:solidFill>
                  <a:schemeClr val="bg1"/>
                </a:solidFill>
                <a:effectLst>
                  <a:outerShdw dist="38100" dir="2700000" algn="tl" rotWithShape="0">
                    <a:schemeClr val="accent2"/>
                  </a:outerShdw>
                </a:effectLst>
                <a:latin typeface="+mj-lt"/>
                <a:ea typeface="+mj-ea"/>
                <a:cs typeface="+mj-cs"/>
              </a:rPr>
              <a:t>-3-</a:t>
            </a:r>
          </a:p>
          <a:p>
            <a:pPr>
              <a:lnSpc>
                <a:spcPct val="90000"/>
              </a:lnSpc>
              <a:spcBef>
                <a:spcPct val="0"/>
              </a:spcBef>
              <a:spcAft>
                <a:spcPts val="600"/>
              </a:spcAft>
            </a:pPr>
            <a:r>
              <a:rPr lang="en-US" sz="5300" b="1" cap="none" spc="0" dirty="0">
                <a:ln w="6600">
                  <a:solidFill>
                    <a:schemeClr val="accent2"/>
                  </a:solidFill>
                  <a:prstDash val="solid"/>
                </a:ln>
                <a:solidFill>
                  <a:schemeClr val="bg1"/>
                </a:solidFill>
                <a:effectLst>
                  <a:outerShdw dist="38100" dir="2700000" algn="tl" rotWithShape="0">
                    <a:schemeClr val="accent2"/>
                  </a:outerShdw>
                </a:effectLst>
                <a:latin typeface="+mj-lt"/>
                <a:ea typeface="+mj-ea"/>
                <a:cs typeface="+mj-cs"/>
              </a:rPr>
              <a:t>The Power of Pilot Programs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867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927A10-C377-6DD3-3CCF-3BBF367F7CEB}"/>
              </a:ext>
            </a:extLst>
          </p:cNvPr>
          <p:cNvSpPr txBox="1"/>
          <p:nvPr/>
        </p:nvSpPr>
        <p:spPr>
          <a:xfrm>
            <a:off x="571351" y="2743200"/>
            <a:ext cx="3485179" cy="3613149"/>
          </a:xfrm>
          <a:prstGeom prst="rect">
            <a:avLst/>
          </a:prstGeom>
        </p:spPr>
        <p:txBody>
          <a:bodyPr vert="horz" lIns="91440" tIns="45720" rIns="91440" bIns="45720" rtlCol="0" anchor="ctr">
            <a:normAutofit/>
          </a:bodyPr>
          <a:lstStyle/>
          <a:p>
            <a:pPr>
              <a:lnSpc>
                <a:spcPct val="90000"/>
              </a:lnSpc>
              <a:spcAft>
                <a:spcPts val="600"/>
              </a:spcAft>
            </a:pPr>
            <a:r>
              <a:rPr lang="en-US" sz="4400" dirty="0"/>
              <a:t>Start with a pilot program in a specific grade level or subject.</a:t>
            </a:r>
          </a:p>
        </p:txBody>
      </p:sp>
      <p:pic>
        <p:nvPicPr>
          <p:cNvPr id="4" name="Picture 3" descr="Desks in empty classroom">
            <a:extLst>
              <a:ext uri="{FF2B5EF4-FFF2-40B4-BE49-F238E27FC236}">
                <a16:creationId xmlns:a16="http://schemas.microsoft.com/office/drawing/2014/main" id="{D4EFEAAB-1107-E489-53D1-5603E5D8B25A}"/>
              </a:ext>
            </a:extLst>
          </p:cNvPr>
          <p:cNvPicPr>
            <a:picLocks noChangeAspect="1"/>
          </p:cNvPicPr>
          <p:nvPr/>
        </p:nvPicPr>
        <p:blipFill rotWithShape="1">
          <a:blip r:embed="rId2"/>
          <a:srcRect l="26660" r="23284"/>
          <a:stretch/>
        </p:blipFill>
        <p:spPr>
          <a:xfrm>
            <a:off x="4572000" y="1"/>
            <a:ext cx="4577118" cy="6858000"/>
          </a:xfrm>
          <a:prstGeom prst="rect">
            <a:avLst/>
          </a:prstGeom>
        </p:spPr>
      </p:pic>
    </p:spTree>
    <p:extLst>
      <p:ext uri="{BB962C8B-B14F-4D97-AF65-F5344CB8AC3E}">
        <p14:creationId xmlns:p14="http://schemas.microsoft.com/office/powerpoint/2010/main" val="3523895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Close up of circuit board">
            <a:extLst>
              <a:ext uri="{FF2B5EF4-FFF2-40B4-BE49-F238E27FC236}">
                <a16:creationId xmlns:a16="http://schemas.microsoft.com/office/drawing/2014/main" id="{FF1106B9-FF3A-62E3-A59D-6E78060EA0DF}"/>
              </a:ext>
            </a:extLst>
          </p:cNvPr>
          <p:cNvPicPr>
            <a:picLocks noChangeAspect="1"/>
          </p:cNvPicPr>
          <p:nvPr/>
        </p:nvPicPr>
        <p:blipFill rotWithShape="1">
          <a:blip r:embed="rId2"/>
          <a:srcRect l="20581" r="16139" b="-1"/>
          <a:stretch/>
        </p:blipFill>
        <p:spPr>
          <a:xfrm>
            <a:off x="20" y="10"/>
            <a:ext cx="6501364" cy="6857990"/>
          </a:xfrm>
          <a:prstGeom prst="rect">
            <a:avLst/>
          </a:prstGeom>
        </p:spPr>
      </p:pic>
      <p:sp>
        <p:nvSpPr>
          <p:cNvPr id="16" name="Rectangle 15">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99CC60A-585B-1B0E-0D66-B0B742F780AF}"/>
              </a:ext>
            </a:extLst>
          </p:cNvPr>
          <p:cNvSpPr txBox="1"/>
          <p:nvPr/>
        </p:nvSpPr>
        <p:spPr>
          <a:xfrm>
            <a:off x="5910507" y="1143000"/>
            <a:ext cx="301752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latin typeface="+mj-lt"/>
                <a:ea typeface="+mj-ea"/>
                <a:cs typeface="+mj-cs"/>
              </a:rPr>
              <a:t>Pilot programs allow for controlled testing of new technologies.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843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C6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B24809C-63E0-B9F2-9628-248CA52D4701}"/>
              </a:ext>
            </a:extLst>
          </p:cNvPr>
          <p:cNvPicPr>
            <a:picLocks noChangeAspect="1"/>
          </p:cNvPicPr>
          <p:nvPr/>
        </p:nvPicPr>
        <p:blipFill>
          <a:blip r:embed="rId2"/>
          <a:stretch>
            <a:fillRect/>
          </a:stretch>
        </p:blipFill>
        <p:spPr>
          <a:xfrm>
            <a:off x="2524633" y="643467"/>
            <a:ext cx="4094733" cy="5571066"/>
          </a:xfrm>
          <a:prstGeom prst="rect">
            <a:avLst/>
          </a:prstGeom>
        </p:spPr>
      </p:pic>
    </p:spTree>
    <p:extLst>
      <p:ext uri="{BB962C8B-B14F-4D97-AF65-F5344CB8AC3E}">
        <p14:creationId xmlns:p14="http://schemas.microsoft.com/office/powerpoint/2010/main" val="1735601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paper aeroplane flying the opposite way as many grey paper aeroplanes">
            <a:extLst>
              <a:ext uri="{FF2B5EF4-FFF2-40B4-BE49-F238E27FC236}">
                <a16:creationId xmlns:a16="http://schemas.microsoft.com/office/drawing/2014/main" id="{2F03BF9A-3514-64F2-7EFA-63B45F2C3758}"/>
              </a:ext>
            </a:extLst>
          </p:cNvPr>
          <p:cNvPicPr>
            <a:picLocks noChangeAspect="1"/>
          </p:cNvPicPr>
          <p:nvPr/>
        </p:nvPicPr>
        <p:blipFill rotWithShape="1">
          <a:blip r:embed="rId2"/>
          <a:srcRect t="9091" r="19091"/>
          <a:stretch/>
        </p:blipFill>
        <p:spPr>
          <a:xfrm>
            <a:off x="20" y="10"/>
            <a:ext cx="9143980" cy="6857990"/>
          </a:xfrm>
          <a:prstGeom prst="rect">
            <a:avLst/>
          </a:prstGeom>
        </p:spPr>
      </p:pic>
      <p:sp>
        <p:nvSpPr>
          <p:cNvPr id="17" name="Rectangle 1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501025E-E908-4C98-6FD3-696D470080B3}"/>
              </a:ext>
            </a:extLst>
          </p:cNvPr>
          <p:cNvSpPr txBox="1"/>
          <p:nvPr/>
        </p:nvSpPr>
        <p:spPr>
          <a:xfrm>
            <a:off x="303414" y="3091928"/>
            <a:ext cx="680892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300">
                <a:solidFill>
                  <a:schemeClr val="bg1"/>
                </a:solidFill>
                <a:latin typeface="+mj-lt"/>
                <a:ea typeface="+mj-ea"/>
                <a:cs typeface="+mj-cs"/>
              </a:rPr>
              <a:t>Start with small, manageable groups of teachers and students.</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249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arge skydiving group mid-air">
            <a:extLst>
              <a:ext uri="{FF2B5EF4-FFF2-40B4-BE49-F238E27FC236}">
                <a16:creationId xmlns:a16="http://schemas.microsoft.com/office/drawing/2014/main" id="{5AC93C41-04C4-D39E-1659-86C228DB9580}"/>
              </a:ext>
            </a:extLst>
          </p:cNvPr>
          <p:cNvPicPr>
            <a:picLocks noChangeAspect="1"/>
          </p:cNvPicPr>
          <p:nvPr/>
        </p:nvPicPr>
        <p:blipFill rotWithShape="1">
          <a:blip r:embed="rId2">
            <a:alphaModFix amt="50000"/>
          </a:blip>
          <a:srcRect l="6067" r="5289"/>
          <a:stretch/>
        </p:blipFill>
        <p:spPr>
          <a:xfrm>
            <a:off x="20" y="10"/>
            <a:ext cx="9141692" cy="6857990"/>
          </a:xfrm>
          <a:prstGeom prst="rect">
            <a:avLst/>
          </a:prstGeom>
        </p:spPr>
      </p:pic>
      <p:sp>
        <p:nvSpPr>
          <p:cNvPr id="2" name="TextBox 1">
            <a:extLst>
              <a:ext uri="{FF2B5EF4-FFF2-40B4-BE49-F238E27FC236}">
                <a16:creationId xmlns:a16="http://schemas.microsoft.com/office/drawing/2014/main" id="{97CA2B74-1DA3-799B-40FD-189BBD214368}"/>
              </a:ext>
            </a:extLst>
          </p:cNvPr>
          <p:cNvSpPr txBox="1"/>
          <p:nvPr/>
        </p:nvSpPr>
        <p:spPr>
          <a:xfrm>
            <a:off x="1143000" y="1122363"/>
            <a:ext cx="6858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300">
                <a:solidFill>
                  <a:schemeClr val="bg1"/>
                </a:solidFill>
                <a:latin typeface="+mj-lt"/>
                <a:ea typeface="+mj-ea"/>
                <a:cs typeface="+mj-cs"/>
              </a:rPr>
              <a:t>Encourage collaboration among teachers to share best practices an experiences.</a:t>
            </a:r>
          </a:p>
        </p:txBody>
      </p:sp>
      <p:sp>
        <p:nvSpPr>
          <p:cNvPr id="2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499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a:extLst>
              <a:ext uri="{FF2B5EF4-FFF2-40B4-BE49-F238E27FC236}">
                <a16:creationId xmlns:a16="http://schemas.microsoft.com/office/drawing/2014/main" id="{F2D1C460-962D-63F4-F3EA-50C963A6B827}"/>
              </a:ext>
            </a:extLst>
          </p:cNvPr>
          <p:cNvPicPr>
            <a:picLocks noChangeAspect="1"/>
          </p:cNvPicPr>
          <p:nvPr/>
        </p:nvPicPr>
        <p:blipFill rotWithShape="1">
          <a:blip r:embed="rId2"/>
          <a:srcRect r="10999" b="-1"/>
          <a:stretch/>
        </p:blipFill>
        <p:spPr>
          <a:xfrm>
            <a:off x="2" y="10"/>
            <a:ext cx="9143998" cy="6857988"/>
          </a:xfrm>
          <a:prstGeom prst="rect">
            <a:avLst/>
          </a:prstGeom>
        </p:spPr>
      </p:pic>
      <p:sp>
        <p:nvSpPr>
          <p:cNvPr id="8" name="Rectangle 7">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4286" y="2516347"/>
            <a:ext cx="6864098" cy="1819211"/>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71912" y="0"/>
            <a:ext cx="5286509"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06829" y="812504"/>
            <a:ext cx="6864096" cy="5239087"/>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66784" y="876108"/>
            <a:ext cx="2839273" cy="9144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5AA1BA-9CDD-B748-1F58-FEBD60FEF0DC}"/>
              </a:ext>
            </a:extLst>
          </p:cNvPr>
          <p:cNvSpPr txBox="1"/>
          <p:nvPr/>
        </p:nvSpPr>
        <p:spPr>
          <a:xfrm>
            <a:off x="6096000" y="762000"/>
            <a:ext cx="3477816" cy="28392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400" dirty="0">
                <a:solidFill>
                  <a:srgbClr val="FFFFFF"/>
                </a:solidFill>
                <a:latin typeface="+mj-lt"/>
                <a:ea typeface="+mj-ea"/>
                <a:cs typeface="+mj-cs"/>
              </a:rPr>
              <a:t>Gather feedback on the program based on findings.</a:t>
            </a:r>
          </a:p>
        </p:txBody>
      </p:sp>
    </p:spTree>
    <p:extLst>
      <p:ext uri="{BB962C8B-B14F-4D97-AF65-F5344CB8AC3E}">
        <p14:creationId xmlns:p14="http://schemas.microsoft.com/office/powerpoint/2010/main" val="320763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lculus formula">
            <a:extLst>
              <a:ext uri="{FF2B5EF4-FFF2-40B4-BE49-F238E27FC236}">
                <a16:creationId xmlns:a16="http://schemas.microsoft.com/office/drawing/2014/main" id="{A5439840-D64B-ECB7-E862-A4DBDF6A94DB}"/>
              </a:ext>
            </a:extLst>
          </p:cNvPr>
          <p:cNvPicPr>
            <a:picLocks noChangeAspect="1"/>
          </p:cNvPicPr>
          <p:nvPr/>
        </p:nvPicPr>
        <p:blipFill rotWithShape="1">
          <a:blip r:embed="rId2">
            <a:alphaModFix amt="50000"/>
          </a:blip>
          <a:srcRect l="3319" r="7680" b="-2"/>
          <a:stretch/>
        </p:blipFill>
        <p:spPr>
          <a:xfrm>
            <a:off x="20" y="1"/>
            <a:ext cx="9143980" cy="6857999"/>
          </a:xfrm>
          <a:prstGeom prst="rect">
            <a:avLst/>
          </a:prstGeom>
        </p:spPr>
      </p:pic>
      <p:sp>
        <p:nvSpPr>
          <p:cNvPr id="2" name="TextBox 1">
            <a:extLst>
              <a:ext uri="{FF2B5EF4-FFF2-40B4-BE49-F238E27FC236}">
                <a16:creationId xmlns:a16="http://schemas.microsoft.com/office/drawing/2014/main" id="{8BB3E6E9-1CF0-1BB3-D737-7DDBAC0E54B9}"/>
              </a:ext>
            </a:extLst>
          </p:cNvPr>
          <p:cNvSpPr txBox="1"/>
          <p:nvPr/>
        </p:nvSpPr>
        <p:spPr>
          <a:xfrm>
            <a:off x="1143000" y="1122362"/>
            <a:ext cx="6858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600" dirty="0">
                <a:solidFill>
                  <a:srgbClr val="FFFFFF"/>
                </a:solidFill>
                <a:latin typeface="+mj-lt"/>
                <a:ea typeface="+mj-ea"/>
                <a:cs typeface="+mj-cs"/>
              </a:rPr>
              <a:t>Celebrate successes and address challenges collectively.</a:t>
            </a:r>
          </a:p>
        </p:txBody>
      </p:sp>
    </p:spTree>
    <p:extLst>
      <p:ext uri="{BB962C8B-B14F-4D97-AF65-F5344CB8AC3E}">
        <p14:creationId xmlns:p14="http://schemas.microsoft.com/office/powerpoint/2010/main" val="652707012"/>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042BC7E5-76DB-4826-8C07-4A49B6353F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396390" cy="717514"/>
            <a:chOff x="0" y="1479558"/>
            <a:chExt cx="1861854" cy="717514"/>
          </a:xfrm>
          <a:solidFill>
            <a:schemeClr val="bg1"/>
          </a:solidFill>
        </p:grpSpPr>
        <p:sp>
          <p:nvSpPr>
            <p:cNvPr id="10" name="Freeform: Shape 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13" name="Freeform: Shape 12">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244" y="-34538"/>
            <a:ext cx="4991553" cy="633547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B06059C-C357-4011-82B9-9C01063013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66395" y="-23905"/>
            <a:ext cx="5028938" cy="6318526"/>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0164" y="-23905"/>
            <a:ext cx="5028938" cy="62150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5247F0-598E-3286-0BCB-01BC7981923E}"/>
              </a:ext>
            </a:extLst>
          </p:cNvPr>
          <p:cNvSpPr txBox="1"/>
          <p:nvPr/>
        </p:nvSpPr>
        <p:spPr>
          <a:xfrm>
            <a:off x="1681806" y="895483"/>
            <a:ext cx="4339674" cy="301119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kern="1200">
                <a:solidFill>
                  <a:schemeClr val="bg1"/>
                </a:solidFill>
                <a:latin typeface="+mj-lt"/>
                <a:ea typeface="+mj-ea"/>
                <a:cs typeface="+mj-cs"/>
              </a:rPr>
              <a:t>Share pilot programs successes to build momentum and address concerns.</a:t>
            </a:r>
          </a:p>
        </p:txBody>
      </p:sp>
      <p:sp>
        <p:nvSpPr>
          <p:cNvPr id="19"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037" y="188494"/>
            <a:ext cx="786278"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Graphic 212">
            <a:extLst>
              <a:ext uri="{FF2B5EF4-FFF2-40B4-BE49-F238E27FC236}">
                <a16:creationId xmlns:a16="http://schemas.microsoft.com/office/drawing/2014/main" id="{218E095B-4870-4AD5-9C41-C16D59523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037" y="188494"/>
            <a:ext cx="786278" cy="104837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87321" y="3578317"/>
            <a:ext cx="790849" cy="469689"/>
            <a:chOff x="9841624" y="4115729"/>
            <a:chExt cx="602169" cy="268223"/>
          </a:xfrm>
          <a:solidFill>
            <a:schemeClr val="bg1"/>
          </a:solidFill>
        </p:grpSpPr>
        <p:sp>
          <p:nvSpPr>
            <p:cNvPr id="24" name="Freeform: Shape 2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0" name="Oval 29">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93" y="4910353"/>
            <a:ext cx="351068" cy="468090"/>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BE8CB2F0-2F5A-4EBD-B214-E0309C31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393" y="4910353"/>
            <a:ext cx="351068" cy="468090"/>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Shape 33">
            <a:extLst>
              <a:ext uri="{FF2B5EF4-FFF2-40B4-BE49-F238E27FC236}">
                <a16:creationId xmlns:a16="http://schemas.microsoft.com/office/drawing/2014/main" id="{FFD3887D-244B-4EC4-9208-E304984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6850" y="4200769"/>
            <a:ext cx="2077150"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6" name="Freeform: Shape 35">
            <a:extLst>
              <a:ext uri="{FF2B5EF4-FFF2-40B4-BE49-F238E27FC236}">
                <a16:creationId xmlns:a16="http://schemas.microsoft.com/office/drawing/2014/main" id="{97224C31-855E-4593-8A58-5B2B0CC4F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6850" y="4200769"/>
            <a:ext cx="2077150" cy="2657232"/>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97647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088" y="0"/>
            <a:ext cx="7177823"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78939282-AF6C-AC1F-FEC6-A9F2936D9A68}"/>
              </a:ext>
            </a:extLst>
          </p:cNvPr>
          <p:cNvSpPr/>
          <p:nvPr/>
        </p:nvSpPr>
        <p:spPr>
          <a:xfrm>
            <a:off x="1919037" y="955309"/>
            <a:ext cx="5305926" cy="28989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700" b="1" kern="1200" cap="none" spc="0">
                <a:ln w="22225">
                  <a:solidFill>
                    <a:schemeClr val="accent2"/>
                  </a:solidFill>
                  <a:prstDash val="solid"/>
                </a:ln>
                <a:solidFill>
                  <a:srgbClr val="FFFFFF"/>
                </a:solidFill>
                <a:effectLst/>
                <a:latin typeface="+mj-lt"/>
                <a:ea typeface="+mj-ea"/>
                <a:cs typeface="+mj-cs"/>
              </a:rPr>
              <a:t>Diagnosing Your Own Immunity of Change</a:t>
            </a:r>
          </a:p>
        </p:txBody>
      </p:sp>
      <p:sp>
        <p:nvSpPr>
          <p:cNvPr id="27"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173498"/>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26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088" y="0"/>
            <a:ext cx="7177823"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B00B0E6A-A4FB-3578-C1B1-BC2979C8B87D}"/>
              </a:ext>
            </a:extLst>
          </p:cNvPr>
          <p:cNvSpPr/>
          <p:nvPr/>
        </p:nvSpPr>
        <p:spPr>
          <a:xfrm>
            <a:off x="1919037" y="955309"/>
            <a:ext cx="5305926" cy="289897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700" b="1" kern="1200" cap="none" spc="0">
                <a:ln w="22225">
                  <a:solidFill>
                    <a:schemeClr val="accent2"/>
                  </a:solidFill>
                  <a:prstDash val="solid"/>
                </a:ln>
                <a:solidFill>
                  <a:srgbClr val="FFFFFF"/>
                </a:solidFill>
                <a:effectLst/>
                <a:latin typeface="+mj-lt"/>
                <a:ea typeface="+mj-ea"/>
                <a:cs typeface="+mj-cs"/>
              </a:rPr>
              <a:t>Overcoming Your Immunity to Change</a:t>
            </a:r>
          </a:p>
        </p:txBody>
      </p:sp>
      <p:sp>
        <p:nvSpPr>
          <p:cNvPr id="11"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173498"/>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851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D297D58-E2D1-723B-27C4-29C6B7CBD58E}"/>
              </a:ext>
            </a:extLst>
          </p:cNvPr>
          <p:cNvSpPr>
            <a:spLocks noGrp="1" noChangeArrowheads="1"/>
          </p:cNvSpPr>
          <p:nvPr>
            <p:ph type="title"/>
          </p:nvPr>
        </p:nvSpPr>
        <p:spPr>
          <a:xfrm>
            <a:off x="657519" y="1752600"/>
            <a:ext cx="3266449" cy="604994"/>
          </a:xfrm>
        </p:spPr>
        <p:txBody>
          <a:bodyPr anchor="b">
            <a:normAutofit/>
          </a:bodyPr>
          <a:lstStyle/>
          <a:p>
            <a:r>
              <a:rPr lang="en-US" altLang="en-US" sz="2800" dirty="0"/>
              <a:t>Thank You!</a:t>
            </a:r>
          </a:p>
        </p:txBody>
      </p:sp>
      <p:pic>
        <p:nvPicPr>
          <p:cNvPr id="60421" name="Picture 60420" descr="Bunch of kale">
            <a:extLst>
              <a:ext uri="{FF2B5EF4-FFF2-40B4-BE49-F238E27FC236}">
                <a16:creationId xmlns:a16="http://schemas.microsoft.com/office/drawing/2014/main" id="{E69CF2F2-4AE9-D334-03A4-CAAD6391043B}"/>
              </a:ext>
            </a:extLst>
          </p:cNvPr>
          <p:cNvPicPr>
            <a:picLocks noChangeAspect="1"/>
          </p:cNvPicPr>
          <p:nvPr/>
        </p:nvPicPr>
        <p:blipFill rotWithShape="1">
          <a:blip r:embed="rId3"/>
          <a:srcRect l="22446" r="33888" b="2"/>
          <a:stretch/>
        </p:blipFill>
        <p:spPr>
          <a:xfrm>
            <a:off x="4572000" y="10"/>
            <a:ext cx="4571999" cy="68579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E49AF-AE1B-7C04-2ED7-0EB141929FFF}"/>
              </a:ext>
            </a:extLst>
          </p:cNvPr>
          <p:cNvPicPr>
            <a:picLocks noChangeAspect="1"/>
          </p:cNvPicPr>
          <p:nvPr/>
        </p:nvPicPr>
        <p:blipFill>
          <a:blip r:embed="rId2"/>
          <a:stretch>
            <a:fillRect/>
          </a:stretch>
        </p:blipFill>
        <p:spPr>
          <a:xfrm>
            <a:off x="3557382" y="457200"/>
            <a:ext cx="5571067" cy="5571067"/>
          </a:xfrm>
          <a:prstGeom prst="rect">
            <a:avLst/>
          </a:prstGeom>
        </p:spPr>
      </p:pic>
      <p:sp>
        <p:nvSpPr>
          <p:cNvPr id="4" name="TextBox 3">
            <a:extLst>
              <a:ext uri="{FF2B5EF4-FFF2-40B4-BE49-F238E27FC236}">
                <a16:creationId xmlns:a16="http://schemas.microsoft.com/office/drawing/2014/main" id="{0061B45B-3D6B-AACD-4E13-8B37C45664C4}"/>
              </a:ext>
            </a:extLst>
          </p:cNvPr>
          <p:cNvSpPr txBox="1"/>
          <p:nvPr/>
        </p:nvSpPr>
        <p:spPr>
          <a:xfrm>
            <a:off x="15551" y="109917"/>
            <a:ext cx="3870650" cy="6740307"/>
          </a:xfrm>
          <a:prstGeom prst="rect">
            <a:avLst/>
          </a:prstGeom>
          <a:noFill/>
        </p:spPr>
        <p:txBody>
          <a:bodyPr wrap="square">
            <a:spAutoFit/>
          </a:bodyPr>
          <a:lstStyle/>
          <a:p>
            <a:r>
              <a:rPr lang="en-US" sz="4800" b="0" i="0" dirty="0">
                <a:effectLst/>
                <a:latin typeface="-apple-system"/>
              </a:rPr>
              <a:t>“It is not the strongest of the species that survive, nor the most intelligent, but the one most responsive to change.”</a:t>
            </a:r>
            <a:endParaRPr lang="en-US" sz="4800" dirty="0"/>
          </a:p>
        </p:txBody>
      </p:sp>
    </p:spTree>
    <p:extLst>
      <p:ext uri="{BB962C8B-B14F-4D97-AF65-F5344CB8AC3E}">
        <p14:creationId xmlns:p14="http://schemas.microsoft.com/office/powerpoint/2010/main" val="3808487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2C2622-9C60-B391-D085-15625FAF9EF6}"/>
              </a:ext>
            </a:extLst>
          </p:cNvPr>
          <p:cNvPicPr>
            <a:picLocks noChangeAspect="1"/>
          </p:cNvPicPr>
          <p:nvPr/>
        </p:nvPicPr>
        <p:blipFill rotWithShape="1">
          <a:blip r:embed="rId2"/>
          <a:srcRect t="1881" r="2" b="27850"/>
          <a:stretch/>
        </p:blipFill>
        <p:spPr>
          <a:xfrm>
            <a:off x="342900" y="457200"/>
            <a:ext cx="8458200" cy="5943600"/>
          </a:xfrm>
          <a:prstGeom prst="rect">
            <a:avLst/>
          </a:prstGeom>
        </p:spPr>
      </p:pic>
    </p:spTree>
    <p:extLst>
      <p:ext uri="{BB962C8B-B14F-4D97-AF65-F5344CB8AC3E}">
        <p14:creationId xmlns:p14="http://schemas.microsoft.com/office/powerpoint/2010/main" val="240696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B66316-A3A8-D32A-1CBF-3F4D727FE364}"/>
              </a:ext>
            </a:extLst>
          </p:cNvPr>
          <p:cNvPicPr>
            <a:picLocks noChangeAspect="1"/>
          </p:cNvPicPr>
          <p:nvPr/>
        </p:nvPicPr>
        <p:blipFill rotWithShape="1">
          <a:blip r:embed="rId2"/>
          <a:srcRect t="2914" r="2" b="26818"/>
          <a:stretch/>
        </p:blipFill>
        <p:spPr>
          <a:xfrm>
            <a:off x="342900" y="457200"/>
            <a:ext cx="8458200" cy="5943600"/>
          </a:xfrm>
          <a:prstGeom prst="rect">
            <a:avLst/>
          </a:prstGeom>
        </p:spPr>
      </p:pic>
    </p:spTree>
    <p:extLst>
      <p:ext uri="{BB962C8B-B14F-4D97-AF65-F5344CB8AC3E}">
        <p14:creationId xmlns:p14="http://schemas.microsoft.com/office/powerpoint/2010/main" val="2118453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396</TotalTime>
  <Words>1304</Words>
  <Application>Microsoft Office PowerPoint</Application>
  <PresentationFormat>On-screen Show (4:3)</PresentationFormat>
  <Paragraphs>86</Paragraphs>
  <Slides>67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-apple-system</vt:lpstr>
      <vt:lpstr>Aptos</vt:lpstr>
      <vt:lpstr>Aptos Display</vt:lpstr>
      <vt:lpstr>Arial</vt:lpstr>
      <vt:lpstr>Calibri</vt:lpstr>
      <vt:lpstr>Libre Franklin</vt:lpstr>
      <vt:lpstr>Segoe UI</vt:lpstr>
      <vt:lpstr>Segoe UI Web (West European)</vt:lpstr>
      <vt:lpstr>Office Theme</vt:lpstr>
      <vt:lpstr>Navigating the Educational AI Wave: Change Management and Embracing Resistance</vt:lpstr>
      <vt:lpstr>PowerPoint Presentation</vt:lpstr>
      <vt:lpstr>Key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Educational AI Wave: Change Management and Embracing Resistance</dc:title>
  <dc:creator>Nadine Haidar</dc:creator>
  <cp:lastModifiedBy>Nadine Haidar</cp:lastModifiedBy>
  <cp:revision>62</cp:revision>
  <dcterms:created xsi:type="dcterms:W3CDTF">2024-04-15T05:57:32Z</dcterms:created>
  <dcterms:modified xsi:type="dcterms:W3CDTF">2024-04-22T12:07:04Z</dcterms:modified>
</cp:coreProperties>
</file>